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4" r:id="rId2"/>
    <p:sldId id="295" r:id="rId3"/>
    <p:sldId id="286" r:id="rId4"/>
    <p:sldId id="305" r:id="rId5"/>
    <p:sldId id="296" r:id="rId6"/>
    <p:sldId id="297" r:id="rId7"/>
    <p:sldId id="267" r:id="rId8"/>
    <p:sldId id="307" r:id="rId9"/>
    <p:sldId id="262" r:id="rId10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0588B4-D1F1-42E0-93F7-A1547AF35C6A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9384EE-53EB-4FB5-9D30-D87897F8587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2446E0-2F30-4B62-9430-A9A8F0924773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15950B-5D24-4331-96E3-D8296D8626D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824E106-FC64-4244-9916-F2DF057676CA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F98C2F7-A344-4554-9BCE-C5658576D7B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30B50-2714-416D-87D5-5778A657F23B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D5FA1-04FD-4D3B-A7A0-2B26560B2DB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60EDF-F0BD-4C8C-911D-708749D8AB8F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1D4B8-9B2D-42D3-95B2-8F2D5597E5E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0D7AE-D579-41D6-8850-E91C9B859C18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957DF-ABB6-479D-9855-B442EBD6249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11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C537DA-6885-4428-AF54-A92673FE94C8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012BB4-8B49-4CAE-A40F-D72C1950997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B086E6-65F6-495C-AE47-FA3935DBCCF6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80B18-D4BC-4F03-A058-8A163A66046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BEE67A-4D41-4168-95D1-CEBE2EA95935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C70A94-FB9E-4C39-85FC-23072C516BC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1AFD05-D876-4017-B5C7-42537294CF7A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BC421F-C1F9-401E-B4AE-DFE2D73791D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1736A-16E0-4744-B529-E5105B1E9FDD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5A785-C01E-4AE8-8E75-55BB726344C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44DB01-537D-40A2-AFEA-897000C33F7C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22D4B5-EDE2-4079-8667-CFFC8A995F8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Right Triangle 15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6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DF5C0B2-2A05-48A3-B5C3-47DD02CDC151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74EEE1E-DE05-4220-8AFB-67EFC2FCBB4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82F5B6-15D2-45DB-A968-0C53D540F97D}" type="datetimeFigureOut">
              <a:rPr lang="lv-LV"/>
              <a:pPr>
                <a:defRPr/>
              </a:pPr>
              <a:t>2012.11.26.</a:t>
            </a:fld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99920D5-127E-43BD-BC7D-3675CDF4BFE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57" r:id="rId2"/>
    <p:sldLayoutId id="2147484062" r:id="rId3"/>
    <p:sldLayoutId id="2147484063" r:id="rId4"/>
    <p:sldLayoutId id="2147484064" r:id="rId5"/>
    <p:sldLayoutId id="2147484065" r:id="rId6"/>
    <p:sldLayoutId id="2147484058" r:id="rId7"/>
    <p:sldLayoutId id="2147484066" r:id="rId8"/>
    <p:sldLayoutId id="2147484067" r:id="rId9"/>
    <p:sldLayoutId id="2147484059" r:id="rId10"/>
    <p:sldLayoutId id="21474840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lda.org.lv/" TargetMode="External"/><Relationship Id="rId2" Type="http://schemas.openxmlformats.org/officeDocument/2006/relationships/hyperlink" Target="mailto:ieva@zelda.org.lv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mailto:zelda@zelda.org.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65618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GB" sz="2800" dirty="0" smtClean="0"/>
              <a:t>The right to political participation: more than just the right to vote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endParaRPr lang="lv-LV" sz="2000" b="1" i="1" smtClean="0"/>
          </a:p>
          <a:p>
            <a:pPr marR="0" eaLnBrk="1" hangingPunct="1"/>
            <a:r>
              <a:rPr lang="en-GB" sz="2000" b="1" i="1" smtClean="0"/>
              <a:t>Ieva Leimane-Veldmeijere, Director of “ZELDA” –</a:t>
            </a:r>
            <a:endParaRPr lang="lv-LV" sz="2000" b="1" i="1" smtClean="0"/>
          </a:p>
          <a:p>
            <a:pPr marR="0" eaLnBrk="1" hangingPunct="1"/>
            <a:r>
              <a:rPr lang="en-GB" sz="2000" b="1" i="1" smtClean="0"/>
              <a:t>Resource Centre for People with Mental Disability (Latvia)</a:t>
            </a:r>
          </a:p>
          <a:p>
            <a:pPr marR="0" eaLnBrk="1" hangingPunct="1"/>
            <a:endParaRPr lang="lv-LV" sz="1200" u="sng" smtClean="0"/>
          </a:p>
          <a:p>
            <a:pPr marR="0" eaLnBrk="1" hangingPunct="1"/>
            <a:endParaRPr lang="en-US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68313" y="1481138"/>
            <a:ext cx="8218487" cy="4108450"/>
          </a:xfrm>
        </p:spPr>
        <p:txBody>
          <a:bodyPr/>
          <a:lstStyle/>
          <a:p>
            <a:endParaRPr lang="lv-LV" sz="1800" b="1" smtClean="0"/>
          </a:p>
          <a:p>
            <a:r>
              <a:rPr lang="en-GB" sz="2400" smtClean="0"/>
              <a:t>the right to vote;</a:t>
            </a:r>
          </a:p>
          <a:p>
            <a:pPr>
              <a:buFont typeface="Wingdings 3" pitchFamily="18" charset="2"/>
              <a:buNone/>
            </a:pPr>
            <a:endParaRPr lang="en-GB" sz="2400" smtClean="0"/>
          </a:p>
          <a:p>
            <a:r>
              <a:rPr lang="en-GB" sz="2400" smtClean="0"/>
              <a:t>the right to be elected;</a:t>
            </a:r>
          </a:p>
          <a:p>
            <a:pPr>
              <a:buFont typeface="Wingdings 3" pitchFamily="18" charset="2"/>
              <a:buNone/>
            </a:pPr>
            <a:endParaRPr lang="en-GB" sz="2400" smtClean="0"/>
          </a:p>
          <a:p>
            <a:r>
              <a:rPr lang="en-GB" sz="2400" smtClean="0"/>
              <a:t>the</a:t>
            </a:r>
            <a:r>
              <a:rPr lang="lv-LV" sz="2400" smtClean="0"/>
              <a:t> r</a:t>
            </a:r>
            <a:r>
              <a:rPr lang="en-GB" sz="2400" smtClean="0"/>
              <a:t>ight</a:t>
            </a:r>
            <a:r>
              <a:rPr lang="en-US" sz="2400" smtClean="0"/>
              <a:t> to participate in associations, NGOs, political parties</a:t>
            </a:r>
            <a:r>
              <a:rPr lang="lv-LV" sz="2400" smtClean="0"/>
              <a:t>;</a:t>
            </a:r>
          </a:p>
          <a:p>
            <a:pPr>
              <a:buFont typeface="Wingdings 3" pitchFamily="18" charset="2"/>
              <a:buNone/>
            </a:pPr>
            <a:r>
              <a:rPr lang="lv-LV" sz="2400" smtClean="0"/>
              <a:t> </a:t>
            </a:r>
          </a:p>
          <a:p>
            <a:pPr>
              <a:buFont typeface="Wingdings 3" pitchFamily="18" charset="2"/>
              <a:buNone/>
            </a:pPr>
            <a:r>
              <a:rPr lang="lv-LV" sz="2400" smtClean="0"/>
              <a:t> </a:t>
            </a:r>
            <a:endParaRPr lang="en-US" sz="240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 smtClean="0"/>
              <a:t>Right to participate in public and political life entails</a:t>
            </a:r>
            <a:r>
              <a:rPr lang="lv-LV" sz="2000" dirty="0" smtClean="0"/>
              <a:t>: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468313" y="1052513"/>
            <a:ext cx="8156575" cy="4897437"/>
          </a:xfrm>
        </p:spPr>
        <p:txBody>
          <a:bodyPr/>
          <a:lstStyle/>
          <a:p>
            <a:pPr marL="109537" indent="0" eaLnBrk="1" fontAlgn="t" hangingPunct="1">
              <a:buFont typeface="Wingdings 3" pitchFamily="18" charset="2"/>
              <a:buNone/>
              <a:defRPr/>
            </a:pPr>
            <a:endParaRPr lang="lv-LV" sz="1800" dirty="0" smtClean="0"/>
          </a:p>
          <a:p>
            <a:pPr marL="109537" indent="0" eaLnBrk="1" fontAlgn="t" hangingPunct="1">
              <a:buFont typeface="Wingdings 3" pitchFamily="18" charset="2"/>
              <a:buNone/>
              <a:defRPr/>
            </a:pPr>
            <a:r>
              <a:rPr lang="en-GB" sz="2400" dirty="0" smtClean="0"/>
              <a:t>In</a:t>
            </a:r>
            <a:r>
              <a:rPr lang="lv-LV" sz="2400" dirty="0" smtClean="0"/>
              <a:t> </a:t>
            </a:r>
            <a:r>
              <a:rPr lang="en-GB" sz="2400" dirty="0" smtClean="0"/>
              <a:t>many</a:t>
            </a:r>
            <a:r>
              <a:rPr lang="lv-LV" sz="2400" dirty="0" smtClean="0"/>
              <a:t> </a:t>
            </a:r>
            <a:r>
              <a:rPr lang="en-GB" sz="2400" dirty="0" smtClean="0"/>
              <a:t>countries</a:t>
            </a:r>
            <a:r>
              <a:rPr lang="lv-LV" sz="2400" dirty="0" smtClean="0"/>
              <a:t> </a:t>
            </a:r>
            <a:r>
              <a:rPr lang="en-GB" sz="2400" dirty="0" smtClean="0"/>
              <a:t>guardianship</a:t>
            </a:r>
            <a:r>
              <a:rPr lang="lv-LV" sz="2400" dirty="0" smtClean="0"/>
              <a:t> </a:t>
            </a:r>
            <a:r>
              <a:rPr lang="en-GB" sz="2400" dirty="0" smtClean="0"/>
              <a:t>means</a:t>
            </a:r>
            <a:r>
              <a:rPr lang="lv-LV" sz="2400" dirty="0" smtClean="0"/>
              <a:t>:</a:t>
            </a:r>
          </a:p>
          <a:p>
            <a:pPr marL="109537" indent="0" eaLnBrk="1" fontAlgn="t" hangingPunct="1">
              <a:buFont typeface="Wingdings 3" pitchFamily="18" charset="2"/>
              <a:buNone/>
              <a:defRPr/>
            </a:pPr>
            <a:endParaRPr lang="lv-LV" sz="2400" dirty="0" smtClean="0"/>
          </a:p>
          <a:p>
            <a:pPr>
              <a:buFontTx/>
              <a:buChar char="-"/>
              <a:defRPr/>
            </a:pPr>
            <a:r>
              <a:rPr lang="en-US" sz="2400" dirty="0" smtClean="0"/>
              <a:t>automatic deprivation of</a:t>
            </a:r>
            <a:r>
              <a:rPr lang="lv-LV" sz="2400" dirty="0" smtClean="0"/>
              <a:t> </a:t>
            </a:r>
            <a:r>
              <a:rPr lang="en-GB" sz="2400" dirty="0" smtClean="0"/>
              <a:t>the</a:t>
            </a:r>
            <a:r>
              <a:rPr lang="en-US" sz="2400" dirty="0" smtClean="0"/>
              <a:t> right to vote and to be elected</a:t>
            </a:r>
            <a:r>
              <a:rPr lang="lv-LV" sz="2400" dirty="0" smtClean="0"/>
              <a:t>;</a:t>
            </a:r>
          </a:p>
          <a:p>
            <a:pPr>
              <a:buFont typeface="Wingdings 3" pitchFamily="18" charset="2"/>
              <a:buNone/>
              <a:defRPr/>
            </a:pPr>
            <a:endParaRPr lang="lv-LV" sz="2400" dirty="0" smtClean="0"/>
          </a:p>
          <a:p>
            <a:pPr>
              <a:buFontTx/>
              <a:buChar char="-"/>
              <a:defRPr/>
            </a:pPr>
            <a:r>
              <a:rPr lang="en-GB" sz="2400" dirty="0" smtClean="0"/>
              <a:t>prohibition</a:t>
            </a:r>
            <a:r>
              <a:rPr lang="lv-LV" sz="2400" dirty="0" smtClean="0"/>
              <a:t> </a:t>
            </a:r>
            <a:r>
              <a:rPr lang="en-GB" sz="2400" dirty="0" smtClean="0"/>
              <a:t>of</a:t>
            </a:r>
            <a:r>
              <a:rPr lang="lv-LV" sz="2400" dirty="0" smtClean="0"/>
              <a:t> </a:t>
            </a:r>
            <a:r>
              <a:rPr lang="en-GB" sz="2400" dirty="0" smtClean="0"/>
              <a:t>the</a:t>
            </a:r>
            <a:r>
              <a:rPr lang="lv-LV" sz="2400" dirty="0" smtClean="0"/>
              <a:t> </a:t>
            </a:r>
            <a:r>
              <a:rPr lang="en-US" sz="2400" dirty="0" smtClean="0"/>
              <a:t>right to become</a:t>
            </a:r>
            <a:r>
              <a:rPr lang="lv-LV" sz="2400" dirty="0" smtClean="0"/>
              <a:t> a</a:t>
            </a:r>
            <a:r>
              <a:rPr lang="en-US" sz="2400" dirty="0" smtClean="0"/>
              <a:t> member of </a:t>
            </a:r>
            <a:r>
              <a:rPr lang="lv-LV" sz="2400" dirty="0" err="1" smtClean="0"/>
              <a:t>an</a:t>
            </a:r>
            <a:r>
              <a:rPr lang="lv-LV" sz="2400" dirty="0" smtClean="0"/>
              <a:t> </a:t>
            </a:r>
            <a:r>
              <a:rPr lang="en-US" sz="2400" dirty="0" smtClean="0"/>
              <a:t>association</a:t>
            </a:r>
            <a:r>
              <a:rPr lang="lv-LV" sz="2400" dirty="0" smtClean="0"/>
              <a:t>; </a:t>
            </a:r>
            <a:r>
              <a:rPr lang="en-US" sz="2400" dirty="0" smtClean="0"/>
              <a:t>NGO</a:t>
            </a:r>
            <a:r>
              <a:rPr lang="lv-LV" sz="2400" dirty="0" smtClean="0"/>
              <a:t> </a:t>
            </a:r>
            <a:r>
              <a:rPr lang="en-GB" sz="2400" dirty="0" smtClean="0"/>
              <a:t>or</a:t>
            </a:r>
            <a:r>
              <a:rPr lang="lv-LV" sz="2400" dirty="0" smtClean="0"/>
              <a:t> </a:t>
            </a:r>
            <a:r>
              <a:rPr lang="en-US" sz="2400" dirty="0" smtClean="0"/>
              <a:t>political party.</a:t>
            </a:r>
            <a:endParaRPr lang="lv-LV" sz="2400" dirty="0" smtClean="0"/>
          </a:p>
          <a:p>
            <a:pPr>
              <a:buFontTx/>
              <a:buChar char="-"/>
              <a:defRPr/>
            </a:pPr>
            <a:endParaRPr lang="lv-LV" sz="2400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en-GB" sz="2400" dirty="0" smtClean="0"/>
              <a:t>/e.g. example on debate on legal incapacity and membership in NGOs – crucial for movement of self-advocacy/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80120"/>
          </a:xfrm>
        </p:spPr>
        <p:txBody>
          <a:bodyPr/>
          <a:lstStyle/>
          <a:p>
            <a:pPr>
              <a:defRPr/>
            </a:pPr>
            <a:r>
              <a:rPr lang="en-GB" sz="2000" dirty="0" smtClean="0"/>
              <a:t>Legal capacity restrictions as an obstacle to enjoy the</a:t>
            </a:r>
            <a:r>
              <a:rPr lang="lv-LV" sz="2000" dirty="0" smtClean="0"/>
              <a:t> </a:t>
            </a:r>
            <a:r>
              <a:rPr lang="en-GB" sz="2000" dirty="0" smtClean="0"/>
              <a:t>right to political participation</a:t>
            </a:r>
            <a:endParaRPr lang="en-GB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GB" sz="2400" smtClean="0"/>
              <a:t>Clear messages from various</a:t>
            </a:r>
            <a:r>
              <a:rPr lang="lv-LV" sz="2400" smtClean="0"/>
              <a:t> </a:t>
            </a:r>
            <a:r>
              <a:rPr lang="en-GB" sz="2400" smtClean="0"/>
              <a:t>international bodies (e.g. UN; Venice Commission;  Council of Europe; the European Court of Human Rights) supporting the principle</a:t>
            </a:r>
            <a:r>
              <a:rPr lang="lv-LV" sz="2400" smtClean="0"/>
              <a:t>:</a:t>
            </a:r>
            <a:endParaRPr lang="en-GB" sz="2400" smtClean="0"/>
          </a:p>
          <a:p>
            <a:pPr lvl="1">
              <a:buFont typeface="Verdana" pitchFamily="34" charset="0"/>
              <a:buNone/>
            </a:pPr>
            <a:endParaRPr lang="en-GB" sz="2400" u="sng" smtClean="0"/>
          </a:p>
          <a:p>
            <a:pPr lvl="1">
              <a:buFont typeface="Verdana" pitchFamily="34" charset="0"/>
              <a:buNone/>
            </a:pPr>
            <a:r>
              <a:rPr lang="en-GB" sz="2400" b="1" u="sng" smtClean="0"/>
              <a:t>Everybody should have the right to vote</a:t>
            </a:r>
          </a:p>
          <a:p>
            <a:pPr lvl="1">
              <a:buFont typeface="Verdana" pitchFamily="34" charset="0"/>
              <a:buNone/>
            </a:pPr>
            <a:endParaRPr lang="en-GB" sz="2400" b="1" u="sng" smtClean="0"/>
          </a:p>
          <a:p>
            <a:pPr lvl="1">
              <a:buFont typeface="Wingdings" pitchFamily="2" charset="2"/>
              <a:buChar char="Ø"/>
            </a:pPr>
            <a:r>
              <a:rPr lang="en-GB" sz="2400" smtClean="0"/>
              <a:t>Developments at the national level</a:t>
            </a:r>
          </a:p>
          <a:p>
            <a:pPr lvl="1">
              <a:buFont typeface="Verdana" pitchFamily="34" charset="0"/>
              <a:buNone/>
            </a:pPr>
            <a:r>
              <a:rPr lang="en-GB" sz="2400" smtClean="0"/>
              <a:t>  (e.g. Latvia’s example – regards not restricting personal, non-material rights, including</a:t>
            </a:r>
            <a:r>
              <a:rPr lang="lv-LV" sz="2400" smtClean="0"/>
              <a:t> the</a:t>
            </a:r>
            <a:r>
              <a:rPr lang="en-GB" sz="2400" smtClean="0"/>
              <a:t> right to vote)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400" dirty="0" smtClean="0"/>
              <a:t>Developments at international/local level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>
              <a:buFont typeface="Wingdings 3" pitchFamily="18" charset="2"/>
              <a:buNone/>
              <a:defRPr/>
            </a:pPr>
            <a:r>
              <a:rPr lang="lv-LV" sz="2000" dirty="0" smtClean="0"/>
              <a:t>1) </a:t>
            </a:r>
            <a:r>
              <a:rPr lang="en-US" sz="2000" dirty="0" smtClean="0"/>
              <a:t>Making information accessible (info on electoral process; info guides on political parties and their programs in easy-to-read language);</a:t>
            </a:r>
            <a:endParaRPr lang="lv-LV" sz="2000" dirty="0"/>
          </a:p>
          <a:p>
            <a:pPr marL="107950" indent="0">
              <a:buFont typeface="Wingdings 3" pitchFamily="18" charset="2"/>
              <a:buNone/>
              <a:defRPr/>
            </a:pPr>
            <a:endParaRPr lang="lv-LV" sz="2000" dirty="0" smtClean="0"/>
          </a:p>
          <a:p>
            <a:pPr marL="107950" indent="0">
              <a:buFont typeface="Wingdings 3" pitchFamily="18" charset="2"/>
              <a:buNone/>
              <a:defRPr/>
            </a:pPr>
            <a:r>
              <a:rPr lang="lv-LV" sz="2000" dirty="0" smtClean="0"/>
              <a:t>2) </a:t>
            </a:r>
            <a:r>
              <a:rPr lang="en-GB" sz="2000" dirty="0" smtClean="0"/>
              <a:t>Visual aids/ info materials demonstrating the voting process;</a:t>
            </a:r>
            <a:endParaRPr lang="lv-LV" sz="2000" dirty="0" smtClean="0"/>
          </a:p>
          <a:p>
            <a:pPr marL="107950" indent="0">
              <a:buFont typeface="Wingdings 3" pitchFamily="18" charset="2"/>
              <a:buNone/>
              <a:defRPr/>
            </a:pPr>
            <a:endParaRPr lang="lv-LV" sz="2000" dirty="0"/>
          </a:p>
          <a:p>
            <a:pPr marL="107950" indent="0">
              <a:buFont typeface="Wingdings 3" pitchFamily="18" charset="2"/>
              <a:buNone/>
              <a:defRPr/>
            </a:pPr>
            <a:r>
              <a:rPr lang="lv-LV" sz="2000" dirty="0" smtClean="0"/>
              <a:t>3) </a:t>
            </a:r>
            <a:r>
              <a:rPr lang="en-GB" sz="2000" dirty="0" smtClean="0"/>
              <a:t>Training</a:t>
            </a:r>
            <a:r>
              <a:rPr lang="lv-LV" sz="2000" dirty="0" smtClean="0"/>
              <a:t> </a:t>
            </a:r>
            <a:r>
              <a:rPr lang="en-GB" sz="2000" dirty="0" smtClean="0"/>
              <a:t>for</a:t>
            </a:r>
            <a:r>
              <a:rPr lang="lv-LV" sz="2000" dirty="0" smtClean="0"/>
              <a:t> </a:t>
            </a:r>
            <a:r>
              <a:rPr lang="en-GB" sz="2000" dirty="0" smtClean="0"/>
              <a:t>electoral</a:t>
            </a:r>
            <a:r>
              <a:rPr lang="lv-LV" sz="2000" dirty="0" smtClean="0"/>
              <a:t> </a:t>
            </a:r>
            <a:r>
              <a:rPr lang="en-GB" sz="2000" dirty="0" smtClean="0"/>
              <a:t>officials</a:t>
            </a:r>
            <a:r>
              <a:rPr lang="lv-LV" sz="2000" dirty="0" smtClean="0"/>
              <a:t>;</a:t>
            </a:r>
          </a:p>
          <a:p>
            <a:pPr marL="107950" indent="0">
              <a:buFont typeface="Wingdings 3" pitchFamily="18" charset="2"/>
              <a:buNone/>
              <a:defRPr/>
            </a:pPr>
            <a:endParaRPr lang="lv-LV" sz="2000" dirty="0"/>
          </a:p>
          <a:p>
            <a:pPr marL="107950" indent="0">
              <a:buFont typeface="Wingdings 3" pitchFamily="18" charset="2"/>
              <a:buNone/>
              <a:defRPr/>
            </a:pPr>
            <a:r>
              <a:rPr lang="lv-LV" sz="2000" dirty="0" smtClean="0"/>
              <a:t>4) </a:t>
            </a:r>
            <a:r>
              <a:rPr lang="en-GB" sz="2000" dirty="0" smtClean="0"/>
              <a:t>Training</a:t>
            </a:r>
            <a:r>
              <a:rPr lang="lv-LV" sz="2000" dirty="0" smtClean="0"/>
              <a:t> </a:t>
            </a:r>
            <a:r>
              <a:rPr lang="en-GB" sz="2000" dirty="0" smtClean="0"/>
              <a:t>for</a:t>
            </a:r>
            <a:r>
              <a:rPr lang="lv-LV" sz="2000" dirty="0" smtClean="0"/>
              <a:t> </a:t>
            </a:r>
            <a:r>
              <a:rPr lang="en-GB" sz="2000" dirty="0" smtClean="0"/>
              <a:t>people</a:t>
            </a:r>
            <a:r>
              <a:rPr lang="lv-LV" sz="2000" dirty="0" smtClean="0"/>
              <a:t> </a:t>
            </a:r>
            <a:r>
              <a:rPr lang="en-GB" sz="2000" dirty="0" smtClean="0"/>
              <a:t>with</a:t>
            </a:r>
            <a:r>
              <a:rPr lang="lv-LV" sz="2000" dirty="0" smtClean="0"/>
              <a:t> </a:t>
            </a:r>
            <a:r>
              <a:rPr lang="en-GB" sz="2000" dirty="0" smtClean="0"/>
              <a:t>intellectual</a:t>
            </a:r>
            <a:r>
              <a:rPr lang="lv-LV" sz="2000" dirty="0" smtClean="0"/>
              <a:t> </a:t>
            </a:r>
            <a:r>
              <a:rPr lang="en-GB" sz="2000" dirty="0" smtClean="0"/>
              <a:t>disabilities</a:t>
            </a:r>
            <a:r>
              <a:rPr lang="lv-LV" sz="2000" dirty="0" smtClean="0"/>
              <a:t>;</a:t>
            </a:r>
            <a:endParaRPr lang="en-GB" sz="2000" dirty="0" smtClean="0"/>
          </a:p>
          <a:p>
            <a:pPr marL="107950" indent="0">
              <a:buFont typeface="Wingdings 3" pitchFamily="18" charset="2"/>
              <a:buNone/>
              <a:defRPr/>
            </a:pPr>
            <a:endParaRPr lang="lv-LV" sz="2000" dirty="0" smtClean="0"/>
          </a:p>
          <a:p>
            <a:pPr marL="107950" indent="0">
              <a:buFont typeface="Wingdings 3" pitchFamily="18" charset="2"/>
              <a:buNone/>
              <a:defRPr/>
            </a:pPr>
            <a:r>
              <a:rPr lang="lv-LV" sz="2000" dirty="0" smtClean="0"/>
              <a:t>5) </a:t>
            </a:r>
            <a:r>
              <a:rPr lang="en-US" sz="2000" dirty="0" smtClean="0"/>
              <a:t>Assisted voting</a:t>
            </a:r>
            <a:r>
              <a:rPr lang="lv-LV" sz="2000" dirty="0" smtClean="0"/>
              <a:t>. </a:t>
            </a:r>
            <a:endParaRPr lang="lv-LV" sz="2000" dirty="0"/>
          </a:p>
          <a:p>
            <a:pPr marL="107950" indent="0">
              <a:buFont typeface="Wingdings 3" pitchFamily="18" charset="2"/>
              <a:buNone/>
              <a:defRPr/>
            </a:pPr>
            <a:endParaRPr lang="lv-LV" sz="2000" dirty="0" smtClean="0"/>
          </a:p>
          <a:p>
            <a:pPr marL="107950" indent="0">
              <a:buFont typeface="Wingdings 3" pitchFamily="18" charset="2"/>
              <a:buNone/>
              <a:defRPr/>
            </a:pPr>
            <a:endParaRPr lang="lv-LV" sz="2000" dirty="0" smtClean="0"/>
          </a:p>
          <a:p>
            <a:pPr marL="565150" indent="-457200">
              <a:buFont typeface="Wingdings 3" pitchFamily="18" charset="2"/>
              <a:buNone/>
              <a:defRPr/>
            </a:pPr>
            <a:endParaRPr lang="lv-LV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000" dirty="0" smtClean="0"/>
              <a:t>How to support the right to vote?</a:t>
            </a:r>
            <a:endParaRPr lang="en-GB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5150" indent="-457200">
              <a:buFont typeface="Wingdings" pitchFamily="2" charset="2"/>
              <a:buChar char="ü"/>
              <a:defRPr/>
            </a:pPr>
            <a:r>
              <a:rPr lang="en-GB" sz="1600" b="1" dirty="0" smtClean="0"/>
              <a:t>Voters can choose </a:t>
            </a:r>
            <a:r>
              <a:rPr lang="en-GB" sz="1600" dirty="0" smtClean="0"/>
              <a:t>a person who will assist in voting process. (few exceptions, e.g. Voter’s employee should not be assistant).</a:t>
            </a:r>
          </a:p>
          <a:p>
            <a:pPr marL="565150" indent="-457200">
              <a:buFont typeface="Wingdings" pitchFamily="2" charset="2"/>
              <a:buChar char="ü"/>
              <a:defRPr/>
            </a:pPr>
            <a:r>
              <a:rPr lang="en-GB" sz="1600" b="1" dirty="0" smtClean="0"/>
              <a:t>Assistant:</a:t>
            </a:r>
          </a:p>
          <a:p>
            <a:pPr marL="107950" indent="0">
              <a:buFont typeface="Wingdings 3" pitchFamily="18" charset="2"/>
              <a:buNone/>
              <a:defRPr/>
            </a:pPr>
            <a:r>
              <a:rPr lang="en-GB" sz="1600" dirty="0" smtClean="0"/>
              <a:t>       - could ask the voter what choice person wants to make, but he/she</a:t>
            </a:r>
          </a:p>
          <a:p>
            <a:pPr marL="107950" indent="0">
              <a:buFont typeface="Wingdings 3" pitchFamily="18" charset="2"/>
              <a:buNone/>
              <a:defRPr/>
            </a:pPr>
            <a:r>
              <a:rPr lang="en-GB" sz="1600" dirty="0" smtClean="0"/>
              <a:t>         should not make assumptions about how person wants to vote;</a:t>
            </a:r>
          </a:p>
          <a:p>
            <a:pPr marL="107950" indent="0">
              <a:buFont typeface="Wingdings 3" pitchFamily="18" charset="2"/>
              <a:buNone/>
              <a:defRPr/>
            </a:pPr>
            <a:endParaRPr lang="en-GB" sz="1600" dirty="0" smtClean="0"/>
          </a:p>
          <a:p>
            <a:pPr marL="107950" indent="0">
              <a:buFont typeface="Wingdings 3" pitchFamily="18" charset="2"/>
              <a:buNone/>
              <a:defRPr/>
            </a:pPr>
            <a:r>
              <a:rPr lang="en-GB" sz="1600" dirty="0" smtClean="0"/>
              <a:t>       - should respect voter’s privacy during voting process;</a:t>
            </a:r>
          </a:p>
          <a:p>
            <a:pPr marL="107950" indent="0">
              <a:buFont typeface="Wingdings 3" pitchFamily="18" charset="2"/>
              <a:buNone/>
              <a:defRPr/>
            </a:pPr>
            <a:r>
              <a:rPr lang="en-GB" sz="1600" dirty="0" smtClean="0"/>
              <a:t>       - should respect voter’s opinion;</a:t>
            </a:r>
          </a:p>
          <a:p>
            <a:pPr marL="107950" indent="0">
              <a:buFont typeface="Wingdings 3" pitchFamily="18" charset="2"/>
              <a:buNone/>
              <a:defRPr/>
            </a:pPr>
            <a:endParaRPr lang="en-GB" sz="1600" dirty="0" smtClean="0"/>
          </a:p>
          <a:p>
            <a:pPr marL="107950" indent="0">
              <a:buFont typeface="Wingdings 3" pitchFamily="18" charset="2"/>
              <a:buNone/>
              <a:defRPr/>
            </a:pPr>
            <a:r>
              <a:rPr lang="en-GB" sz="1600" dirty="0" smtClean="0"/>
              <a:t>       - should be prepared to explain/demonstrate voting process;</a:t>
            </a:r>
          </a:p>
          <a:p>
            <a:pPr marL="107950" indent="0">
              <a:buFont typeface="Wingdings 3" pitchFamily="18" charset="2"/>
              <a:buNone/>
              <a:defRPr/>
            </a:pPr>
            <a:r>
              <a:rPr lang="en-GB" sz="1600" dirty="0" smtClean="0"/>
              <a:t>       - could read or explain all ballot choices or questions in a language the</a:t>
            </a:r>
          </a:p>
          <a:p>
            <a:pPr marL="107950" indent="0">
              <a:buFont typeface="Wingdings 3" pitchFamily="18" charset="2"/>
              <a:buNone/>
              <a:defRPr/>
            </a:pPr>
            <a:r>
              <a:rPr lang="en-GB" sz="1600" dirty="0" smtClean="0"/>
              <a:t>          voter understands;</a:t>
            </a:r>
          </a:p>
          <a:p>
            <a:pPr marL="107950" indent="0">
              <a:buFont typeface="Wingdings 3" pitchFamily="18" charset="2"/>
              <a:buNone/>
              <a:defRPr/>
            </a:pPr>
            <a:endParaRPr lang="en-GB" sz="1600" dirty="0" smtClean="0"/>
          </a:p>
          <a:p>
            <a:pPr marL="107950" indent="0">
              <a:buFont typeface="Wingdings 3" pitchFamily="18" charset="2"/>
              <a:buNone/>
              <a:defRPr/>
            </a:pPr>
            <a:r>
              <a:rPr lang="en-GB" sz="1600" dirty="0" smtClean="0"/>
              <a:t>        - after ballot has been completed, (assistant) should make sure if voter’s</a:t>
            </a:r>
          </a:p>
          <a:p>
            <a:pPr marL="107950" indent="0">
              <a:buFont typeface="Wingdings 3" pitchFamily="18" charset="2"/>
              <a:buNone/>
              <a:defRPr/>
            </a:pPr>
            <a:r>
              <a:rPr lang="en-GB" sz="1600" dirty="0" smtClean="0"/>
              <a:t>          choices are accurately reflected;</a:t>
            </a:r>
          </a:p>
          <a:p>
            <a:pPr marL="565150" indent="-457200">
              <a:buFont typeface="Wingdings 3" pitchFamily="18" charset="2"/>
              <a:buNone/>
              <a:defRPr/>
            </a:pPr>
            <a:r>
              <a:rPr lang="en-US" sz="1600" dirty="0" smtClean="0"/>
              <a:t> </a:t>
            </a:r>
            <a:endParaRPr lang="lv-LV" sz="1600" dirty="0" smtClean="0"/>
          </a:p>
          <a:p>
            <a:pPr marL="565150" indent="-457200">
              <a:buFont typeface="Wingdings 3" pitchFamily="18" charset="2"/>
              <a:buNone/>
              <a:defRPr/>
            </a:pPr>
            <a:endParaRPr lang="lv-LV" sz="1600" dirty="0"/>
          </a:p>
          <a:p>
            <a:pPr marL="565150" indent="-457200">
              <a:buFont typeface="Wingdings 3" pitchFamily="18" charset="2"/>
              <a:buNone/>
              <a:defRPr/>
            </a:pPr>
            <a:endParaRPr lang="lv-LV" sz="1600" dirty="0" smtClean="0"/>
          </a:p>
          <a:p>
            <a:pPr marL="565150" indent="-457200">
              <a:buFont typeface="Wingdings 3" pitchFamily="18" charset="2"/>
              <a:buNone/>
              <a:defRPr/>
            </a:pPr>
            <a:endParaRPr lang="lv-LV" sz="1600" dirty="0"/>
          </a:p>
          <a:p>
            <a:pPr marL="565150" indent="-457200">
              <a:buFont typeface="Wingdings 3" pitchFamily="18" charset="2"/>
              <a:buNone/>
              <a:defRPr/>
            </a:pPr>
            <a:endParaRPr lang="lv-LV" sz="1600" dirty="0" smtClean="0"/>
          </a:p>
          <a:p>
            <a:pPr marL="565150" indent="-457200">
              <a:buFont typeface="Wingdings 3" pitchFamily="18" charset="2"/>
              <a:buNone/>
              <a:defRPr/>
            </a:pPr>
            <a:r>
              <a:rPr lang="en-US" sz="1600" dirty="0" smtClean="0"/>
              <a:t>the challenge is how to draw the line or find the balance between assisting and influencing the voter)</a:t>
            </a:r>
            <a:endParaRPr lang="lv-LV" sz="1600" dirty="0" smtClean="0"/>
          </a:p>
          <a:p>
            <a:pPr marL="109537" indent="0">
              <a:buFont typeface="Wingdings 3" pitchFamily="18" charset="2"/>
              <a:buNone/>
              <a:defRPr/>
            </a:pP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000" dirty="0" smtClean="0"/>
              <a:t>Assisted voting: role of assistant during voting process (US example</a:t>
            </a:r>
            <a:r>
              <a:rPr lang="lv-LV" sz="2000" dirty="0" smtClean="0"/>
              <a:t> – </a:t>
            </a:r>
            <a:r>
              <a:rPr lang="en-GB" sz="1600" i="1" dirty="0" smtClean="0"/>
              <a:t>from Guidelines of </a:t>
            </a:r>
            <a:r>
              <a:rPr lang="en-GB" sz="1600" i="1" dirty="0" err="1" smtClean="0"/>
              <a:t>Bazelon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Center</a:t>
            </a:r>
            <a:r>
              <a:rPr lang="en-GB" sz="1600" i="1" dirty="0" smtClean="0"/>
              <a:t> for Mental Health Law &amp; National Disability Rights network</a:t>
            </a:r>
            <a:r>
              <a:rPr lang="en-GB" sz="2000" dirty="0" smtClean="0"/>
              <a:t>)</a:t>
            </a:r>
            <a:endParaRPr lang="en-GB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395288" y="549275"/>
            <a:ext cx="7632700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dirty="0">
                <a:latin typeface="+mn-lt"/>
              </a:rPr>
              <a:t>Assistant SHOULD NOT:</a:t>
            </a:r>
          </a:p>
          <a:p>
            <a:pPr>
              <a:defRPr/>
            </a:pPr>
            <a:endParaRPr lang="en-GB" sz="2000" dirty="0">
              <a:latin typeface="+mn-lt"/>
            </a:endParaRPr>
          </a:p>
          <a:p>
            <a:pPr marL="285750" indent="-285750">
              <a:buFontTx/>
              <a:buChar char="-"/>
              <a:defRPr/>
            </a:pPr>
            <a:r>
              <a:rPr lang="en-GB" sz="2000" dirty="0">
                <a:latin typeface="+mn-lt"/>
              </a:rPr>
              <a:t>Make decisions for the voter;</a:t>
            </a:r>
          </a:p>
          <a:p>
            <a:pPr>
              <a:defRPr/>
            </a:pPr>
            <a:endParaRPr lang="en-GB" sz="2000" dirty="0">
              <a:latin typeface="+mn-lt"/>
            </a:endParaRPr>
          </a:p>
          <a:p>
            <a:pPr marL="285750" indent="-285750">
              <a:buFontTx/>
              <a:buChar char="-"/>
              <a:defRPr/>
            </a:pPr>
            <a:r>
              <a:rPr lang="en-GB" sz="2000" dirty="0">
                <a:latin typeface="+mn-lt"/>
              </a:rPr>
              <a:t>Communicating with the voter in a way what makes voter to be forced to make certain choices;</a:t>
            </a:r>
          </a:p>
          <a:p>
            <a:pPr>
              <a:defRPr/>
            </a:pPr>
            <a:endParaRPr lang="en-GB" sz="2000" dirty="0">
              <a:latin typeface="+mn-lt"/>
            </a:endParaRPr>
          </a:p>
          <a:p>
            <a:pPr marL="285750" indent="-285750">
              <a:buFontTx/>
              <a:buChar char="-"/>
              <a:defRPr/>
            </a:pPr>
            <a:r>
              <a:rPr lang="en-GB" sz="2000" dirty="0">
                <a:latin typeface="+mn-lt"/>
              </a:rPr>
              <a:t>Pressing the voter to vote for a particular candidate or in certain way;</a:t>
            </a:r>
          </a:p>
          <a:p>
            <a:pPr>
              <a:defRPr/>
            </a:pPr>
            <a:endParaRPr lang="en-GB" sz="2000" dirty="0">
              <a:latin typeface="+mn-lt"/>
            </a:endParaRPr>
          </a:p>
          <a:p>
            <a:pPr marL="285750" indent="-285750">
              <a:buFontTx/>
              <a:buChar char="-"/>
              <a:defRPr/>
            </a:pPr>
            <a:r>
              <a:rPr lang="en-GB" sz="2000" dirty="0">
                <a:latin typeface="+mn-lt"/>
              </a:rPr>
              <a:t>Withholding information or giving false information to voter;</a:t>
            </a:r>
          </a:p>
          <a:p>
            <a:pPr>
              <a:defRPr/>
            </a:pPr>
            <a:endParaRPr lang="en-GB" sz="2000" dirty="0">
              <a:latin typeface="+mn-lt"/>
            </a:endParaRPr>
          </a:p>
          <a:p>
            <a:pPr marL="285750" indent="-285750">
              <a:buFontTx/>
              <a:buChar char="-"/>
              <a:defRPr/>
            </a:pPr>
            <a:r>
              <a:rPr lang="en-GB" sz="2000" dirty="0">
                <a:latin typeface="+mn-lt"/>
              </a:rPr>
              <a:t>Revealing to others how person voted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en-GB" sz="2000" dirty="0">
              <a:latin typeface="+mn-lt"/>
            </a:endParaRPr>
          </a:p>
          <a:p>
            <a:pPr algn="just">
              <a:buFont typeface="Wingdings" pitchFamily="2" charset="2"/>
              <a:buChar char="ü"/>
              <a:defRPr/>
            </a:pPr>
            <a:endParaRPr lang="lv-LV" sz="1600" dirty="0"/>
          </a:p>
          <a:p>
            <a:pPr algn="just">
              <a:buFont typeface="Wingdings" pitchFamily="2" charset="2"/>
              <a:buChar char="ü"/>
              <a:defRPr/>
            </a:pPr>
            <a:endParaRPr lang="lv-LV" sz="1600" dirty="0"/>
          </a:p>
          <a:p>
            <a:pPr algn="just">
              <a:defRPr/>
            </a:pPr>
            <a:endParaRPr lang="lv-LV" dirty="0"/>
          </a:p>
          <a:p>
            <a:pPr algn="just">
              <a:defRPr/>
            </a:pPr>
            <a:endParaRPr lang="lv-LV" dirty="0"/>
          </a:p>
          <a:p>
            <a:pPr>
              <a:defRPr/>
            </a:pPr>
            <a:endParaRPr lang="lv-LV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>
              <a:buFont typeface="Wingdings 3" pitchFamily="18" charset="2"/>
              <a:buNone/>
              <a:defRPr/>
            </a:pPr>
            <a:r>
              <a:rPr lang="lv-LV" sz="2000" dirty="0" smtClean="0"/>
              <a:t> </a:t>
            </a:r>
          </a:p>
          <a:p>
            <a:pPr marL="107950" indent="0">
              <a:buFont typeface="Wingdings 3" pitchFamily="18" charset="2"/>
              <a:buNone/>
              <a:defRPr/>
            </a:pPr>
            <a:endParaRPr lang="lv-LV" sz="2000" dirty="0"/>
          </a:p>
          <a:p>
            <a:pPr marL="107950" indent="0" algn="ctr">
              <a:buFont typeface="Wingdings 3" pitchFamily="18" charset="2"/>
              <a:buNone/>
              <a:defRPr/>
            </a:pPr>
            <a:r>
              <a:rPr lang="en-GB" sz="2000" b="1" dirty="0" smtClean="0"/>
              <a:t>How to find the balance between providing the support and influencing voter’s decisions?</a:t>
            </a:r>
          </a:p>
          <a:p>
            <a:pPr marL="107950" indent="0" algn="ctr">
              <a:buFont typeface="Wingdings 3" pitchFamily="18" charset="2"/>
              <a:buNone/>
              <a:defRPr/>
            </a:pPr>
            <a:endParaRPr lang="en-GB" sz="2000" b="1" dirty="0" smtClean="0"/>
          </a:p>
          <a:p>
            <a:pPr marL="565150" indent="-457200">
              <a:buFont typeface="Wingdings 3" pitchFamily="18" charset="2"/>
              <a:buNone/>
              <a:defRPr/>
            </a:pPr>
            <a:r>
              <a:rPr lang="lv-LV" sz="2000" dirty="0" smtClean="0"/>
              <a:t>/</a:t>
            </a:r>
            <a:r>
              <a:rPr lang="en-GB" sz="2000" dirty="0" smtClean="0"/>
              <a:t>e.g. negative example – director of institution = candidate for elections = support provider/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000" dirty="0" smtClean="0"/>
              <a:t>!!!  Challenge </a:t>
            </a:r>
            <a:endParaRPr lang="en-GB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785813" y="1500188"/>
            <a:ext cx="69294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lv-LV"/>
          </a:p>
          <a:p>
            <a:pPr algn="ctr"/>
            <a:endParaRPr lang="lv-LV" sz="2000" b="1"/>
          </a:p>
          <a:p>
            <a:pPr algn="ctr"/>
            <a:endParaRPr lang="lv-LV"/>
          </a:p>
          <a:p>
            <a:r>
              <a:rPr lang="lv-LV" sz="1600" i="1"/>
              <a:t>Ieva Leimane-Veldmeijere </a:t>
            </a:r>
            <a:r>
              <a:rPr lang="lv-LV" sz="1600"/>
              <a:t>– </a:t>
            </a:r>
            <a:r>
              <a:rPr lang="lv-LV" sz="1600" b="1">
                <a:hlinkClick r:id="rId2"/>
              </a:rPr>
              <a:t>ieva@zelda.org.lv</a:t>
            </a:r>
            <a:r>
              <a:rPr lang="lv-LV" sz="1600" b="1"/>
              <a:t> </a:t>
            </a:r>
          </a:p>
          <a:p>
            <a:endParaRPr lang="lv-LV" sz="1600"/>
          </a:p>
          <a:p>
            <a:r>
              <a:rPr lang="lv-LV" sz="1600"/>
              <a:t>RC “ZELDA” address: Mārupes street 4-31, Riga, LV – 1002, Latvia</a:t>
            </a:r>
          </a:p>
          <a:p>
            <a:r>
              <a:rPr lang="lv-LV" sz="1600"/>
              <a:t>Phone: +37167442828; </a:t>
            </a:r>
          </a:p>
          <a:p>
            <a:r>
              <a:rPr lang="lv-LV" sz="1600" b="1">
                <a:hlinkClick r:id="rId3"/>
              </a:rPr>
              <a:t>http://www.zelda.org.lv</a:t>
            </a:r>
            <a:r>
              <a:rPr lang="lv-LV" sz="1600" b="1"/>
              <a:t>; </a:t>
            </a:r>
            <a:r>
              <a:rPr lang="lv-LV" sz="1600" b="1">
                <a:hlinkClick r:id="rId4"/>
              </a:rPr>
              <a:t>zelda@zelda.org.lv</a:t>
            </a:r>
            <a:endParaRPr lang="lv-LV" sz="1600" b="1"/>
          </a:p>
          <a:p>
            <a:endParaRPr lang="lv-LV" sz="1600" b="1"/>
          </a:p>
          <a:p>
            <a:endParaRPr lang="lv-LV"/>
          </a:p>
          <a:p>
            <a:endParaRPr lang="lv-LV"/>
          </a:p>
          <a:p>
            <a:endParaRPr lang="lv-LV" sz="1200" i="1"/>
          </a:p>
          <a:p>
            <a:endParaRPr lang="lv-LV" sz="1200" i="1"/>
          </a:p>
          <a:p>
            <a:endParaRPr lang="lv-LV" sz="1200" i="1"/>
          </a:p>
          <a:p>
            <a:endParaRPr lang="lv-LV" sz="1200" i="1"/>
          </a:p>
          <a:p>
            <a:endParaRPr lang="lv-LV" sz="1200" i="1"/>
          </a:p>
          <a:p>
            <a:endParaRPr lang="lv-LV" sz="1200" i="1"/>
          </a:p>
          <a:p>
            <a:endParaRPr lang="lv-LV" sz="1200" i="1"/>
          </a:p>
          <a:p>
            <a:endParaRPr lang="lv-LV" sz="1200"/>
          </a:p>
          <a:p>
            <a:endParaRPr lang="lv-LV" sz="1200"/>
          </a:p>
        </p:txBody>
      </p:sp>
      <p:pic>
        <p:nvPicPr>
          <p:cNvPr id="17411" name="Picture 2" descr="E:\ZELDA\WEB\Logo\logo_ZELDA-L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3" y="571500"/>
            <a:ext cx="2571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1711</TotalTime>
  <Words>558</Words>
  <Application>Microsoft Office PowerPoint</Application>
  <PresentationFormat>Slaidrāde ekrānā 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7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7" baseType="lpstr">
      <vt:lpstr>Arial</vt:lpstr>
      <vt:lpstr>Lucida Sans Unicode</vt:lpstr>
      <vt:lpstr>Wingdings 3</vt:lpstr>
      <vt:lpstr>Verdana</vt:lpstr>
      <vt:lpstr>Wingdings 2</vt:lpstr>
      <vt:lpstr>Calibri</vt:lpstr>
      <vt:lpstr>Wingdings</vt:lpstr>
      <vt:lpstr>Concourse</vt:lpstr>
      <vt:lpstr>The right to political participation: more than just the right to vote</vt:lpstr>
      <vt:lpstr>Right to participate in public and political life entails:</vt:lpstr>
      <vt:lpstr>Legal capacity restrictions as an obstacle to enjoy the right to political participation</vt:lpstr>
      <vt:lpstr>Developments at international/local level</vt:lpstr>
      <vt:lpstr>How to support the right to vote?</vt:lpstr>
      <vt:lpstr>Assisted voting: role of assistant during voting process (US example – from Guidelines of Bazelon Center for Mental Health Law &amp; National Disability Rights network)</vt:lpstr>
      <vt:lpstr>Slaids 7</vt:lpstr>
      <vt:lpstr>!!!  Challenge </vt:lpstr>
      <vt:lpstr>Slaids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Lietotajs</dc:creator>
  <cp:lastModifiedBy>user</cp:lastModifiedBy>
  <cp:revision>198</cp:revision>
  <dcterms:created xsi:type="dcterms:W3CDTF">2009-09-23T10:42:55Z</dcterms:created>
  <dcterms:modified xsi:type="dcterms:W3CDTF">2012-11-26T10:06:28Z</dcterms:modified>
</cp:coreProperties>
</file>