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7" r:id="rId2"/>
    <p:sldId id="262" r:id="rId3"/>
    <p:sldId id="274" r:id="rId4"/>
    <p:sldId id="263" r:id="rId5"/>
    <p:sldId id="275" r:id="rId6"/>
    <p:sldId id="276" r:id="rId7"/>
    <p:sldId id="280" r:id="rId8"/>
    <p:sldId id="264" r:id="rId9"/>
    <p:sldId id="266" r:id="rId10"/>
    <p:sldId id="281" r:id="rId11"/>
    <p:sldId id="268" r:id="rId12"/>
    <p:sldId id="270" r:id="rId13"/>
    <p:sldId id="278" r:id="rId14"/>
    <p:sldId id="279" r:id="rId15"/>
    <p:sldId id="277" r:id="rId16"/>
    <p:sldId id="258" r:id="rId17"/>
  </p:sldIdLst>
  <p:sldSz cx="9144000" cy="6858000" type="screen4x3"/>
  <p:notesSz cx="6735763" cy="9799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292" autoAdjust="0"/>
    <p:restoredTop sz="78609" autoAdjust="0"/>
  </p:normalViewPr>
  <p:slideViewPr>
    <p:cSldViewPr>
      <p:cViewPr varScale="1">
        <p:scale>
          <a:sx n="76" d="100"/>
          <a:sy n="76" d="100"/>
        </p:scale>
        <p:origin x="-1494" y="-102"/>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lvl1pPr>
          </a:lstStyle>
          <a:p>
            <a:fld id="{B0B4F9D1-3767-47DE-B6B6-71DBE0EB3B25}" type="datetimeFigureOut">
              <a:rPr lang="cs-CZ" smtClean="0"/>
              <a:t>20.4.2016</a:t>
            </a:fld>
            <a:endParaRPr lang="cs-CZ"/>
          </a:p>
        </p:txBody>
      </p:sp>
      <p:sp>
        <p:nvSpPr>
          <p:cNvPr id="4" name="Zástupný symbol pro zápatí 3"/>
          <p:cNvSpPr>
            <a:spLocks noGrp="1"/>
          </p:cNvSpPr>
          <p:nvPr>
            <p:ph type="ftr" sz="quarter" idx="2"/>
          </p:nvPr>
        </p:nvSpPr>
        <p:spPr>
          <a:xfrm>
            <a:off x="0" y="9307513"/>
            <a:ext cx="2919413" cy="49053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14763" y="9307513"/>
            <a:ext cx="2919412" cy="490537"/>
          </a:xfrm>
          <a:prstGeom prst="rect">
            <a:avLst/>
          </a:prstGeom>
        </p:spPr>
        <p:txBody>
          <a:bodyPr vert="horz" lIns="91440" tIns="45720" rIns="91440" bIns="45720" rtlCol="0" anchor="b"/>
          <a:lstStyle>
            <a:lvl1pPr algn="r">
              <a:defRPr sz="1200"/>
            </a:lvl1pPr>
          </a:lstStyle>
          <a:p>
            <a:fld id="{6EBC97CF-38D0-4C93-AD78-BD7637B1DAEA}" type="slidenum">
              <a:rPr lang="cs-CZ" smtClean="0"/>
              <a:t>‹#›</a:t>
            </a:fld>
            <a:endParaRPr lang="cs-CZ"/>
          </a:p>
        </p:txBody>
      </p:sp>
    </p:spTree>
    <p:extLst>
      <p:ext uri="{BB962C8B-B14F-4D97-AF65-F5344CB8AC3E}">
        <p14:creationId xmlns:p14="http://schemas.microsoft.com/office/powerpoint/2010/main" val="2495597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5373" y="0"/>
            <a:ext cx="2918831" cy="489982"/>
          </a:xfrm>
          <a:prstGeom prst="rect">
            <a:avLst/>
          </a:prstGeom>
        </p:spPr>
        <p:txBody>
          <a:bodyPr vert="horz" lIns="91440" tIns="45720" rIns="91440" bIns="45720" rtlCol="0"/>
          <a:lstStyle>
            <a:lvl1pPr algn="r">
              <a:defRPr sz="1200"/>
            </a:lvl1pPr>
          </a:lstStyle>
          <a:p>
            <a:fld id="{4CC7AFE6-F567-4C78-AC93-A39F5C8C4CC8}" type="datetimeFigureOut">
              <a:rPr lang="cs-CZ" smtClean="0"/>
              <a:t>20.4.2016</a:t>
            </a:fld>
            <a:endParaRPr lang="cs-CZ"/>
          </a:p>
        </p:txBody>
      </p:sp>
      <p:sp>
        <p:nvSpPr>
          <p:cNvPr id="4" name="Zástupný symbol pro obrázek snímku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577" y="4654828"/>
            <a:ext cx="5388610" cy="440983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307955"/>
            <a:ext cx="2918831" cy="48998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5373" y="9307955"/>
            <a:ext cx="2918831" cy="489982"/>
          </a:xfrm>
          <a:prstGeom prst="rect">
            <a:avLst/>
          </a:prstGeom>
        </p:spPr>
        <p:txBody>
          <a:bodyPr vert="horz" lIns="91440" tIns="45720" rIns="91440" bIns="45720" rtlCol="0" anchor="b"/>
          <a:lstStyle>
            <a:lvl1pPr algn="r">
              <a:defRPr sz="1200"/>
            </a:lvl1pPr>
          </a:lstStyle>
          <a:p>
            <a:fld id="{A83624E2-5CBD-462C-8F07-B25C76D17D2E}" type="slidenum">
              <a:rPr lang="cs-CZ" smtClean="0"/>
              <a:t>‹#›</a:t>
            </a:fld>
            <a:endParaRPr lang="cs-CZ"/>
          </a:p>
        </p:txBody>
      </p:sp>
    </p:spTree>
    <p:extLst>
      <p:ext uri="{BB962C8B-B14F-4D97-AF65-F5344CB8AC3E}">
        <p14:creationId xmlns:p14="http://schemas.microsoft.com/office/powerpoint/2010/main" val="125698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83624E2-5CBD-462C-8F07-B25C76D17D2E}" type="slidenum">
              <a:rPr lang="cs-CZ" smtClean="0"/>
              <a:t>1</a:t>
            </a:fld>
            <a:endParaRPr lang="cs-CZ"/>
          </a:p>
        </p:txBody>
      </p:sp>
    </p:spTree>
    <p:extLst>
      <p:ext uri="{BB962C8B-B14F-4D97-AF65-F5344CB8AC3E}">
        <p14:creationId xmlns:p14="http://schemas.microsoft.com/office/powerpoint/2010/main" val="94676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100" dirty="0" err="1"/>
              <a:t>Law</a:t>
            </a:r>
            <a:r>
              <a:rPr lang="cs-CZ" sz="1100" dirty="0"/>
              <a:t> </a:t>
            </a:r>
            <a:r>
              <a:rPr lang="cs-CZ" sz="1100" dirty="0" err="1"/>
              <a:t>states</a:t>
            </a:r>
            <a:r>
              <a:rPr lang="cs-CZ" sz="1100" dirty="0"/>
              <a:t> </a:t>
            </a:r>
            <a:r>
              <a:rPr lang="cs-CZ" sz="1100" dirty="0" err="1"/>
              <a:t>that</a:t>
            </a:r>
            <a:r>
              <a:rPr lang="cs-CZ" sz="1100" dirty="0"/>
              <a:t> </a:t>
            </a:r>
            <a:r>
              <a:rPr lang="cs-CZ" sz="1100" dirty="0" err="1"/>
              <a:t>guardianship</a:t>
            </a:r>
            <a:r>
              <a:rPr lang="cs-CZ" sz="1100" dirty="0"/>
              <a:t> has to </a:t>
            </a:r>
            <a:r>
              <a:rPr lang="cs-CZ" sz="1100" dirty="0" err="1"/>
              <a:t>be</a:t>
            </a:r>
            <a:r>
              <a:rPr lang="cs-CZ" sz="1100" dirty="0"/>
              <a:t> </a:t>
            </a:r>
            <a:r>
              <a:rPr lang="cs-CZ" sz="1100" dirty="0" err="1"/>
              <a:t>considered</a:t>
            </a:r>
            <a:r>
              <a:rPr lang="cs-CZ" sz="1100" dirty="0"/>
              <a:t> </a:t>
            </a:r>
            <a:r>
              <a:rPr lang="cs-CZ" sz="1100" dirty="0" err="1"/>
              <a:t>before</a:t>
            </a:r>
            <a:r>
              <a:rPr lang="cs-CZ" sz="1100" dirty="0"/>
              <a:t> </a:t>
            </a:r>
            <a:r>
              <a:rPr lang="cs-CZ" sz="1100" dirty="0" err="1"/>
              <a:t>limitation</a:t>
            </a:r>
            <a:r>
              <a:rPr lang="cs-CZ" sz="1100" dirty="0"/>
              <a:t> </a:t>
            </a:r>
            <a:r>
              <a:rPr lang="cs-CZ" sz="1100" dirty="0" err="1"/>
              <a:t>of</a:t>
            </a:r>
            <a:r>
              <a:rPr lang="cs-CZ" sz="1100" dirty="0"/>
              <a:t> </a:t>
            </a:r>
            <a:r>
              <a:rPr lang="cs-CZ" sz="1100" dirty="0" err="1"/>
              <a:t>legal</a:t>
            </a:r>
            <a:r>
              <a:rPr lang="cs-CZ" sz="1100" dirty="0"/>
              <a:t> </a:t>
            </a:r>
            <a:r>
              <a:rPr lang="cs-CZ" sz="1100" dirty="0" err="1"/>
              <a:t>capacity</a:t>
            </a:r>
            <a:r>
              <a:rPr lang="cs-CZ" sz="1100" dirty="0"/>
              <a:t> – </a:t>
            </a:r>
            <a:r>
              <a:rPr lang="cs-CZ" sz="1100" dirty="0" err="1"/>
              <a:t>it</a:t>
            </a:r>
            <a:r>
              <a:rPr lang="cs-CZ" sz="1100" dirty="0"/>
              <a:t> </a:t>
            </a:r>
            <a:r>
              <a:rPr lang="cs-CZ" sz="1100" dirty="0" err="1"/>
              <a:t>is</a:t>
            </a:r>
            <a:r>
              <a:rPr lang="cs-CZ" sz="1100" dirty="0"/>
              <a:t> not </a:t>
            </a:r>
            <a:r>
              <a:rPr lang="cs-CZ" sz="1100" dirty="0" err="1"/>
              <a:t>conditioned</a:t>
            </a:r>
            <a:r>
              <a:rPr lang="cs-CZ" sz="1100" dirty="0"/>
              <a:t> by </a:t>
            </a:r>
            <a:r>
              <a:rPr lang="cs-CZ" sz="1100" dirty="0" err="1"/>
              <a:t>limitation</a:t>
            </a:r>
            <a:r>
              <a:rPr lang="cs-CZ" sz="1100" dirty="0"/>
              <a:t>. In most </a:t>
            </a:r>
            <a:r>
              <a:rPr lang="cs-CZ" sz="1100" dirty="0" err="1"/>
              <a:t>cases</a:t>
            </a:r>
            <a:r>
              <a:rPr lang="cs-CZ" sz="1100" dirty="0"/>
              <a:t> </a:t>
            </a:r>
            <a:r>
              <a:rPr lang="cs-CZ" sz="1100" dirty="0" err="1"/>
              <a:t>guardianship</a:t>
            </a:r>
            <a:r>
              <a:rPr lang="cs-CZ" sz="1100" dirty="0"/>
              <a:t> </a:t>
            </a:r>
            <a:r>
              <a:rPr lang="cs-CZ" sz="1100" dirty="0" err="1"/>
              <a:t>is</a:t>
            </a:r>
            <a:r>
              <a:rPr lang="cs-CZ" sz="1100" dirty="0"/>
              <a:t> </a:t>
            </a:r>
            <a:r>
              <a:rPr lang="cs-CZ" sz="1100" dirty="0" err="1"/>
              <a:t>fully</a:t>
            </a:r>
            <a:r>
              <a:rPr lang="cs-CZ" sz="1100" dirty="0"/>
              <a:t> </a:t>
            </a:r>
            <a:r>
              <a:rPr lang="cs-CZ" sz="1100" dirty="0" err="1"/>
              <a:t>sufficient</a:t>
            </a:r>
            <a:r>
              <a:rPr lang="cs-CZ" sz="1100" dirty="0"/>
              <a:t> to </a:t>
            </a:r>
            <a:r>
              <a:rPr lang="cs-CZ" sz="1100" dirty="0" err="1"/>
              <a:t>ensure</a:t>
            </a:r>
            <a:r>
              <a:rPr lang="cs-CZ" sz="1100" dirty="0"/>
              <a:t> </a:t>
            </a:r>
            <a:r>
              <a:rPr lang="cs-CZ" sz="1100" dirty="0" err="1"/>
              <a:t>protection</a:t>
            </a:r>
            <a:r>
              <a:rPr lang="cs-CZ" sz="1100" dirty="0"/>
              <a:t> </a:t>
            </a:r>
            <a:r>
              <a:rPr lang="cs-CZ" sz="1100" dirty="0" err="1"/>
              <a:t>of</a:t>
            </a:r>
            <a:r>
              <a:rPr lang="cs-CZ" sz="1100" dirty="0"/>
              <a:t> </a:t>
            </a:r>
            <a:r>
              <a:rPr lang="cs-CZ" sz="1100" dirty="0" err="1"/>
              <a:t>individuals</a:t>
            </a:r>
            <a:r>
              <a:rPr lang="cs-CZ" sz="1100" dirty="0"/>
              <a:t> </a:t>
            </a:r>
            <a:r>
              <a:rPr lang="cs-CZ" sz="1100" dirty="0" err="1"/>
              <a:t>interests</a:t>
            </a:r>
            <a:r>
              <a:rPr lang="cs-CZ" sz="1100" dirty="0"/>
              <a:t>. In </a:t>
            </a:r>
            <a:r>
              <a:rPr lang="cs-CZ" sz="1100" dirty="0" err="1"/>
              <a:t>short</a:t>
            </a:r>
            <a:r>
              <a:rPr lang="cs-CZ" sz="1100" dirty="0"/>
              <a:t>, </a:t>
            </a:r>
            <a:r>
              <a:rPr lang="cs-CZ" sz="1100" dirty="0" err="1"/>
              <a:t>there</a:t>
            </a:r>
            <a:r>
              <a:rPr lang="cs-CZ" sz="1100" dirty="0"/>
              <a:t> </a:t>
            </a:r>
            <a:r>
              <a:rPr lang="cs-CZ" sz="1100" dirty="0" err="1"/>
              <a:t>exist</a:t>
            </a:r>
            <a:r>
              <a:rPr lang="cs-CZ" sz="1100" dirty="0"/>
              <a:t> </a:t>
            </a:r>
            <a:r>
              <a:rPr lang="cs-CZ" sz="1100" dirty="0" err="1"/>
              <a:t>two</a:t>
            </a:r>
            <a:r>
              <a:rPr lang="cs-CZ" sz="1100" dirty="0"/>
              <a:t> </a:t>
            </a:r>
            <a:r>
              <a:rPr lang="cs-CZ" sz="1100" dirty="0" err="1"/>
              <a:t>simultaneous</a:t>
            </a:r>
            <a:r>
              <a:rPr lang="cs-CZ" sz="1100" dirty="0"/>
              <a:t> </a:t>
            </a:r>
            <a:r>
              <a:rPr lang="cs-CZ" sz="1100" dirty="0" err="1"/>
              <a:t>legal</a:t>
            </a:r>
            <a:r>
              <a:rPr lang="cs-CZ" sz="1100" dirty="0"/>
              <a:t> </a:t>
            </a:r>
            <a:r>
              <a:rPr lang="cs-CZ" sz="1100" dirty="0" err="1"/>
              <a:t>capacities</a:t>
            </a:r>
            <a:r>
              <a:rPr lang="cs-CZ" sz="1100" dirty="0"/>
              <a:t> </a:t>
            </a:r>
            <a:r>
              <a:rPr lang="cs-CZ" sz="1100" dirty="0" err="1"/>
              <a:t>for</a:t>
            </a:r>
            <a:r>
              <a:rPr lang="cs-CZ" sz="1100" dirty="0"/>
              <a:t> </a:t>
            </a:r>
            <a:r>
              <a:rPr lang="cs-CZ" sz="1100" dirty="0" err="1"/>
              <a:t>particular</a:t>
            </a:r>
            <a:r>
              <a:rPr lang="cs-CZ" sz="1100" dirty="0"/>
              <a:t> </a:t>
            </a:r>
            <a:r>
              <a:rPr lang="cs-CZ" sz="1100" dirty="0" err="1"/>
              <a:t>legal</a:t>
            </a:r>
            <a:r>
              <a:rPr lang="cs-CZ" sz="1100" dirty="0"/>
              <a:t> </a:t>
            </a:r>
            <a:r>
              <a:rPr lang="cs-CZ" sz="1100" dirty="0" err="1"/>
              <a:t>acts</a:t>
            </a:r>
            <a:r>
              <a:rPr lang="cs-CZ" sz="1100" dirty="0"/>
              <a:t> – </a:t>
            </a:r>
            <a:r>
              <a:rPr lang="cs-CZ" sz="1100" dirty="0" err="1"/>
              <a:t>the</a:t>
            </a:r>
            <a:r>
              <a:rPr lang="cs-CZ" sz="1100" dirty="0"/>
              <a:t> </a:t>
            </a:r>
            <a:r>
              <a:rPr lang="cs-CZ" sz="1100" dirty="0" err="1"/>
              <a:t>invidual’s</a:t>
            </a:r>
            <a:r>
              <a:rPr lang="cs-CZ" sz="1100" dirty="0"/>
              <a:t> and </a:t>
            </a:r>
            <a:r>
              <a:rPr lang="cs-CZ" sz="1100" dirty="0" err="1"/>
              <a:t>the</a:t>
            </a:r>
            <a:r>
              <a:rPr lang="cs-CZ" sz="1100" dirty="0"/>
              <a:t> </a:t>
            </a:r>
            <a:r>
              <a:rPr lang="cs-CZ" sz="1100" dirty="0" err="1"/>
              <a:t>guardian’s</a:t>
            </a:r>
            <a:r>
              <a:rPr lang="cs-CZ" sz="1100" dirty="0"/>
              <a:t>. </a:t>
            </a:r>
            <a:r>
              <a:rPr lang="cs-CZ" sz="1100" dirty="0" err="1"/>
              <a:t>Guardian</a:t>
            </a:r>
            <a:r>
              <a:rPr lang="cs-CZ" sz="1100" dirty="0"/>
              <a:t> </a:t>
            </a:r>
            <a:r>
              <a:rPr lang="cs-CZ" sz="1100" dirty="0" err="1"/>
              <a:t>should</a:t>
            </a:r>
            <a:r>
              <a:rPr lang="cs-CZ" sz="1100" dirty="0"/>
              <a:t> </a:t>
            </a:r>
            <a:r>
              <a:rPr lang="cs-CZ" sz="1100" dirty="0" err="1"/>
              <a:t>act</a:t>
            </a:r>
            <a:r>
              <a:rPr lang="cs-CZ" sz="1100" dirty="0"/>
              <a:t> </a:t>
            </a:r>
            <a:r>
              <a:rPr lang="cs-CZ" sz="1100" dirty="0" err="1"/>
              <a:t>while</a:t>
            </a:r>
            <a:r>
              <a:rPr lang="cs-CZ" sz="1100" dirty="0"/>
              <a:t> </a:t>
            </a:r>
            <a:r>
              <a:rPr lang="cs-CZ" sz="1100" dirty="0" err="1"/>
              <a:t>individual</a:t>
            </a:r>
            <a:r>
              <a:rPr lang="cs-CZ" sz="1100" dirty="0"/>
              <a:t> </a:t>
            </a:r>
            <a:r>
              <a:rPr lang="cs-CZ" sz="1100" dirty="0" err="1"/>
              <a:t>cannot</a:t>
            </a:r>
            <a:r>
              <a:rPr lang="cs-CZ" sz="1100" dirty="0"/>
              <a:t> </a:t>
            </a:r>
            <a:r>
              <a:rPr lang="cs-CZ" sz="1100" dirty="0" err="1"/>
              <a:t>act</a:t>
            </a:r>
            <a:r>
              <a:rPr lang="cs-CZ" sz="1100" dirty="0"/>
              <a:t> on his </a:t>
            </a:r>
            <a:r>
              <a:rPr lang="cs-CZ" sz="1100" dirty="0" err="1"/>
              <a:t>own</a:t>
            </a:r>
            <a:r>
              <a:rPr lang="cs-CZ" sz="1100" dirty="0"/>
              <a:t> </a:t>
            </a:r>
            <a:r>
              <a:rPr lang="cs-CZ" sz="1100" dirty="0" err="1"/>
              <a:t>or</a:t>
            </a:r>
            <a:r>
              <a:rPr lang="cs-CZ" sz="1100" dirty="0"/>
              <a:t> </a:t>
            </a:r>
            <a:r>
              <a:rPr lang="cs-CZ" sz="1100" dirty="0" err="1"/>
              <a:t>with</a:t>
            </a:r>
            <a:r>
              <a:rPr lang="cs-CZ" sz="1100" dirty="0"/>
              <a:t> support (</a:t>
            </a:r>
            <a:r>
              <a:rPr lang="cs-CZ" sz="1100" dirty="0" err="1"/>
              <a:t>formal</a:t>
            </a:r>
            <a:r>
              <a:rPr lang="cs-CZ" sz="1100" dirty="0"/>
              <a:t> </a:t>
            </a:r>
            <a:r>
              <a:rPr lang="cs-CZ" sz="1100" dirty="0" err="1"/>
              <a:t>or</a:t>
            </a:r>
            <a:r>
              <a:rPr lang="cs-CZ" sz="1100" dirty="0"/>
              <a:t> </a:t>
            </a:r>
            <a:r>
              <a:rPr lang="cs-CZ" sz="1100" dirty="0" err="1"/>
              <a:t>informal</a:t>
            </a:r>
            <a:r>
              <a:rPr lang="cs-CZ" sz="1100" dirty="0"/>
              <a:t>). (Renata </a:t>
            </a:r>
            <a:r>
              <a:rPr lang="cs-CZ" sz="1100" dirty="0" err="1"/>
              <a:t>Herbová</a:t>
            </a:r>
            <a:r>
              <a:rPr lang="cs-CZ" sz="1100" dirty="0"/>
              <a:t>)</a:t>
            </a:r>
            <a:endParaRPr lang="en-US" dirty="0"/>
          </a:p>
        </p:txBody>
      </p:sp>
      <p:sp>
        <p:nvSpPr>
          <p:cNvPr id="4" name="Zástupný symbol pro číslo snímku 3"/>
          <p:cNvSpPr>
            <a:spLocks noGrp="1"/>
          </p:cNvSpPr>
          <p:nvPr>
            <p:ph type="sldNum" sz="quarter" idx="10"/>
          </p:nvPr>
        </p:nvSpPr>
        <p:spPr/>
        <p:txBody>
          <a:bodyPr/>
          <a:lstStyle/>
          <a:p>
            <a:fld id="{A83624E2-5CBD-462C-8F07-B25C76D17D2E}" type="slidenum">
              <a:rPr lang="cs-CZ" smtClean="0"/>
              <a:t>11</a:t>
            </a:fld>
            <a:endParaRPr lang="cs-CZ"/>
          </a:p>
        </p:txBody>
      </p:sp>
    </p:spTree>
    <p:extLst>
      <p:ext uri="{BB962C8B-B14F-4D97-AF65-F5344CB8AC3E}">
        <p14:creationId xmlns:p14="http://schemas.microsoft.com/office/powerpoint/2010/main" val="73305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A83624E2-5CBD-462C-8F07-B25C76D17D2E}" type="slidenum">
              <a:rPr lang="cs-CZ" smtClean="0"/>
              <a:t>12</a:t>
            </a:fld>
            <a:endParaRPr lang="cs-CZ"/>
          </a:p>
        </p:txBody>
      </p:sp>
    </p:spTree>
    <p:extLst>
      <p:ext uri="{BB962C8B-B14F-4D97-AF65-F5344CB8AC3E}">
        <p14:creationId xmlns:p14="http://schemas.microsoft.com/office/powerpoint/2010/main" val="3290009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Advanced directive:</a:t>
            </a:r>
          </a:p>
          <a:p>
            <a:r>
              <a:rPr lang="en-US" dirty="0"/>
              <a:t>A will of the person recorded for the case of future incapacity. Generally understood to be designed for situation of people with progressive dementia etc.  But the expected incapacity does not have to be permanent - we used it successfully in case of woman with psychosocial disability (schizophrenia) For case of attack her advanced directive entitles her father to take necessary legal steps (to claim to nullify legal acts). This solution enabled her to get back her legal capacity. (Alena)</a:t>
            </a:r>
          </a:p>
          <a:p>
            <a:endParaRPr lang="en-US" dirty="0"/>
          </a:p>
        </p:txBody>
      </p:sp>
      <p:sp>
        <p:nvSpPr>
          <p:cNvPr id="4" name="Zástupný symbol pro číslo snímku 3"/>
          <p:cNvSpPr>
            <a:spLocks noGrp="1"/>
          </p:cNvSpPr>
          <p:nvPr>
            <p:ph type="sldNum" sz="quarter" idx="10"/>
          </p:nvPr>
        </p:nvSpPr>
        <p:spPr/>
        <p:txBody>
          <a:bodyPr/>
          <a:lstStyle/>
          <a:p>
            <a:fld id="{A83624E2-5CBD-462C-8F07-B25C76D17D2E}" type="slidenum">
              <a:rPr lang="cs-CZ" smtClean="0"/>
              <a:t>13</a:t>
            </a:fld>
            <a:endParaRPr lang="cs-CZ"/>
          </a:p>
        </p:txBody>
      </p:sp>
    </p:spTree>
    <p:extLst>
      <p:ext uri="{BB962C8B-B14F-4D97-AF65-F5344CB8AC3E}">
        <p14:creationId xmlns:p14="http://schemas.microsoft.com/office/powerpoint/2010/main" val="316296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100" dirty="0" err="1"/>
              <a:t>This</a:t>
            </a:r>
            <a:r>
              <a:rPr lang="cs-CZ" sz="1100" dirty="0"/>
              <a:t> institute </a:t>
            </a:r>
            <a:r>
              <a:rPr lang="cs-CZ" sz="1100" dirty="0" err="1"/>
              <a:t>is</a:t>
            </a:r>
            <a:r>
              <a:rPr lang="cs-CZ" sz="1100" dirty="0"/>
              <a:t> </a:t>
            </a:r>
            <a:r>
              <a:rPr lang="cs-CZ" sz="1100" dirty="0" err="1"/>
              <a:t>meant</a:t>
            </a:r>
            <a:r>
              <a:rPr lang="cs-CZ" sz="1100" dirty="0"/>
              <a:t> to </a:t>
            </a:r>
            <a:r>
              <a:rPr lang="cs-CZ" sz="1100" dirty="0" err="1"/>
              <a:t>ensure</a:t>
            </a:r>
            <a:r>
              <a:rPr lang="cs-CZ" sz="1100" dirty="0"/>
              <a:t> </a:t>
            </a:r>
            <a:r>
              <a:rPr lang="cs-CZ" sz="1100" dirty="0" err="1"/>
              <a:t>individuals</a:t>
            </a:r>
            <a:r>
              <a:rPr lang="cs-CZ" sz="1100" dirty="0"/>
              <a:t> </a:t>
            </a:r>
            <a:r>
              <a:rPr lang="cs-CZ" sz="1100" dirty="0" err="1"/>
              <a:t>representation</a:t>
            </a:r>
            <a:r>
              <a:rPr lang="cs-CZ" sz="1100" dirty="0"/>
              <a:t> in </a:t>
            </a:r>
            <a:r>
              <a:rPr lang="cs-CZ" sz="1100" dirty="0" err="1"/>
              <a:t>everyday</a:t>
            </a:r>
            <a:r>
              <a:rPr lang="cs-CZ" sz="1100" dirty="0"/>
              <a:t> </a:t>
            </a:r>
            <a:r>
              <a:rPr lang="cs-CZ" sz="1100" dirty="0" err="1"/>
              <a:t>legal</a:t>
            </a:r>
            <a:r>
              <a:rPr lang="cs-CZ" sz="1100" dirty="0"/>
              <a:t> </a:t>
            </a:r>
            <a:r>
              <a:rPr lang="cs-CZ" sz="1100" dirty="0" err="1"/>
              <a:t>acts</a:t>
            </a:r>
            <a:r>
              <a:rPr lang="cs-CZ" sz="1100" dirty="0"/>
              <a:t>. </a:t>
            </a:r>
            <a:r>
              <a:rPr lang="cs-CZ" sz="1100" dirty="0" err="1"/>
              <a:t>Its</a:t>
            </a:r>
            <a:r>
              <a:rPr lang="cs-CZ" sz="1100" dirty="0"/>
              <a:t> </a:t>
            </a:r>
            <a:r>
              <a:rPr lang="cs-CZ" sz="1100" dirty="0" err="1"/>
              <a:t>enacment</a:t>
            </a:r>
            <a:r>
              <a:rPr lang="cs-CZ" sz="1100" dirty="0"/>
              <a:t> </a:t>
            </a:r>
            <a:r>
              <a:rPr lang="cs-CZ" sz="1100" dirty="0" err="1"/>
              <a:t>lacks</a:t>
            </a:r>
            <a:r>
              <a:rPr lang="cs-CZ" sz="1100" dirty="0"/>
              <a:t> </a:t>
            </a:r>
            <a:r>
              <a:rPr lang="cs-CZ" sz="1100" dirty="0" err="1"/>
              <a:t>safeguards</a:t>
            </a:r>
            <a:r>
              <a:rPr lang="cs-CZ" sz="1100" dirty="0"/>
              <a:t> and </a:t>
            </a:r>
            <a:r>
              <a:rPr lang="cs-CZ" sz="1100" dirty="0" err="1"/>
              <a:t>instead</a:t>
            </a:r>
            <a:r>
              <a:rPr lang="cs-CZ" sz="1100" dirty="0"/>
              <a:t> </a:t>
            </a:r>
            <a:r>
              <a:rPr lang="cs-CZ" sz="1100" dirty="0" err="1"/>
              <a:t>of</a:t>
            </a:r>
            <a:r>
              <a:rPr lang="cs-CZ" sz="1100" dirty="0"/>
              <a:t> </a:t>
            </a:r>
            <a:r>
              <a:rPr lang="cs-CZ" sz="1100" dirty="0" err="1"/>
              <a:t>those</a:t>
            </a:r>
            <a:r>
              <a:rPr lang="cs-CZ" sz="1100" dirty="0"/>
              <a:t> </a:t>
            </a:r>
            <a:r>
              <a:rPr lang="cs-CZ" sz="1100" dirty="0" err="1"/>
              <a:t>it</a:t>
            </a:r>
            <a:r>
              <a:rPr lang="cs-CZ" sz="1100" dirty="0"/>
              <a:t> </a:t>
            </a:r>
            <a:r>
              <a:rPr lang="cs-CZ" sz="1100" dirty="0" err="1"/>
              <a:t>is</a:t>
            </a:r>
            <a:r>
              <a:rPr lang="cs-CZ" sz="1100" dirty="0"/>
              <a:t> </a:t>
            </a:r>
            <a:r>
              <a:rPr lang="cs-CZ" sz="1100" dirty="0" err="1"/>
              <a:t>binded</a:t>
            </a:r>
            <a:r>
              <a:rPr lang="cs-CZ" sz="1100" dirty="0"/>
              <a:t> </a:t>
            </a:r>
            <a:r>
              <a:rPr lang="cs-CZ" sz="1100" dirty="0" err="1"/>
              <a:t>with</a:t>
            </a:r>
            <a:r>
              <a:rPr lang="cs-CZ" sz="1100" dirty="0"/>
              <a:t> </a:t>
            </a:r>
            <a:r>
              <a:rPr lang="cs-CZ" sz="1100" dirty="0" err="1"/>
              <a:t>suchstrict</a:t>
            </a:r>
            <a:r>
              <a:rPr lang="cs-CZ" sz="1100" dirty="0"/>
              <a:t> </a:t>
            </a:r>
            <a:r>
              <a:rPr lang="cs-CZ" sz="1100" dirty="0" err="1"/>
              <a:t>limitations</a:t>
            </a:r>
            <a:r>
              <a:rPr lang="cs-CZ" sz="1100" dirty="0"/>
              <a:t>. </a:t>
            </a:r>
            <a:r>
              <a:rPr lang="cs-CZ" sz="1100" dirty="0" err="1"/>
              <a:t>The</a:t>
            </a:r>
            <a:r>
              <a:rPr lang="cs-CZ" sz="1100" dirty="0"/>
              <a:t> representant i salso </a:t>
            </a:r>
            <a:r>
              <a:rPr lang="cs-CZ" sz="1100" dirty="0" err="1"/>
              <a:t>appointed</a:t>
            </a:r>
            <a:r>
              <a:rPr lang="cs-CZ" sz="1100" dirty="0"/>
              <a:t> in </a:t>
            </a:r>
            <a:r>
              <a:rPr lang="cs-CZ" sz="1100" dirty="0" err="1"/>
              <a:t>procedure</a:t>
            </a:r>
            <a:r>
              <a:rPr lang="cs-CZ" sz="1100" dirty="0"/>
              <a:t> very </a:t>
            </a:r>
            <a:r>
              <a:rPr lang="cs-CZ" sz="1100" dirty="0" err="1"/>
              <a:t>close</a:t>
            </a:r>
            <a:r>
              <a:rPr lang="cs-CZ" sz="1100" dirty="0"/>
              <a:t> to </a:t>
            </a:r>
            <a:r>
              <a:rPr lang="cs-CZ" sz="1100" dirty="0" err="1"/>
              <a:t>guardianship</a:t>
            </a:r>
            <a:r>
              <a:rPr lang="cs-CZ" sz="1100" dirty="0"/>
              <a:t>. </a:t>
            </a:r>
            <a:r>
              <a:rPr lang="cs-CZ" sz="1100" dirty="0" err="1"/>
              <a:t>It</a:t>
            </a:r>
            <a:r>
              <a:rPr lang="cs-CZ" sz="1100" dirty="0"/>
              <a:t> t </a:t>
            </a:r>
            <a:r>
              <a:rPr lang="cs-CZ" sz="1100" dirty="0" err="1"/>
              <a:t>real</a:t>
            </a:r>
            <a:r>
              <a:rPr lang="cs-CZ" sz="1100" dirty="0"/>
              <a:t> use.</a:t>
            </a:r>
            <a:endParaRPr lang="en-US" dirty="0"/>
          </a:p>
        </p:txBody>
      </p:sp>
      <p:sp>
        <p:nvSpPr>
          <p:cNvPr id="4" name="Zástupný symbol pro číslo snímku 3"/>
          <p:cNvSpPr>
            <a:spLocks noGrp="1"/>
          </p:cNvSpPr>
          <p:nvPr>
            <p:ph type="sldNum" sz="quarter" idx="10"/>
          </p:nvPr>
        </p:nvSpPr>
        <p:spPr/>
        <p:txBody>
          <a:bodyPr/>
          <a:lstStyle/>
          <a:p>
            <a:fld id="{A83624E2-5CBD-462C-8F07-B25C76D17D2E}" type="slidenum">
              <a:rPr lang="cs-CZ" smtClean="0"/>
              <a:t>14</a:t>
            </a:fld>
            <a:endParaRPr lang="cs-CZ"/>
          </a:p>
        </p:txBody>
      </p:sp>
    </p:spTree>
    <p:extLst>
      <p:ext uri="{BB962C8B-B14F-4D97-AF65-F5344CB8AC3E}">
        <p14:creationId xmlns:p14="http://schemas.microsoft.com/office/powerpoint/2010/main" val="3617117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defTabSz="884862">
              <a:defRPr/>
            </a:pPr>
            <a:r>
              <a:rPr lang="en-US" dirty="0" smtClean="0"/>
              <a:t>Avoid of plenary incapacitation </a:t>
            </a:r>
            <a:r>
              <a:rPr lang="cs-CZ" dirty="0" smtClean="0"/>
              <a:t>– </a:t>
            </a:r>
            <a:r>
              <a:rPr lang="en-US" dirty="0" smtClean="0"/>
              <a:t>plenary guardianship</a:t>
            </a:r>
            <a:endParaRPr lang="cs-CZ" dirty="0" smtClean="0"/>
          </a:p>
          <a:p>
            <a:pPr marL="0" lvl="1" defTabSz="884862">
              <a:defRPr/>
            </a:pPr>
            <a:r>
              <a:rPr lang="en-US" altLang="cs-CZ" dirty="0" smtClean="0"/>
              <a:t>Partial guardianship of </a:t>
            </a:r>
            <a:r>
              <a:rPr lang="en-US" altLang="cs-CZ" dirty="0" err="1" smtClean="0"/>
              <a:t>cca</a:t>
            </a:r>
            <a:r>
              <a:rPr lang="en-US" altLang="cs-CZ" dirty="0" smtClean="0"/>
              <a:t> 3.900 continues</a:t>
            </a:r>
          </a:p>
          <a:p>
            <a:endParaRPr lang="en-US" dirty="0"/>
          </a:p>
        </p:txBody>
      </p:sp>
      <p:sp>
        <p:nvSpPr>
          <p:cNvPr id="4" name="Zástupný symbol pro číslo snímku 3"/>
          <p:cNvSpPr>
            <a:spLocks noGrp="1"/>
          </p:cNvSpPr>
          <p:nvPr>
            <p:ph type="sldNum" sz="quarter" idx="10"/>
          </p:nvPr>
        </p:nvSpPr>
        <p:spPr/>
        <p:txBody>
          <a:bodyPr/>
          <a:lstStyle/>
          <a:p>
            <a:fld id="{A83624E2-5CBD-462C-8F07-B25C76D17D2E}" type="slidenum">
              <a:rPr lang="cs-CZ" smtClean="0"/>
              <a:t>15</a:t>
            </a:fld>
            <a:endParaRPr lang="cs-CZ"/>
          </a:p>
        </p:txBody>
      </p:sp>
    </p:spTree>
    <p:extLst>
      <p:ext uri="{BB962C8B-B14F-4D97-AF65-F5344CB8AC3E}">
        <p14:creationId xmlns:p14="http://schemas.microsoft.com/office/powerpoint/2010/main" val="147078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defRPr/>
            </a:pPr>
            <a:r>
              <a:rPr lang="en-US" dirty="0" smtClean="0">
                <a:latin typeface="+mn-lt"/>
              </a:rPr>
              <a:t>Re-codification of Civil Law in CR</a:t>
            </a:r>
            <a:r>
              <a:rPr lang="cs-CZ" dirty="0" smtClean="0">
                <a:latin typeface="+mn-lt"/>
              </a:rPr>
              <a:t>:</a:t>
            </a:r>
          </a:p>
          <a:p>
            <a:pPr>
              <a:defRPr/>
            </a:pPr>
            <a:endParaRPr lang="cs-CZ" dirty="0" smtClean="0">
              <a:latin typeface="+mn-lt"/>
            </a:endParaRPr>
          </a:p>
          <a:p>
            <a:pPr>
              <a:defRPr/>
            </a:pPr>
            <a:r>
              <a:rPr lang="en-US" dirty="0" smtClean="0">
                <a:latin typeface="+mn-lt"/>
              </a:rPr>
              <a:t>Process launched in 1990ties</a:t>
            </a:r>
          </a:p>
          <a:p>
            <a:pPr>
              <a:defRPr/>
            </a:pPr>
            <a:r>
              <a:rPr lang="en-US" dirty="0" smtClean="0">
                <a:latin typeface="+mn-lt"/>
              </a:rPr>
              <a:t>Based on Austrian-Hungarian Civil Code</a:t>
            </a:r>
            <a:r>
              <a:rPr lang="en-US" dirty="0" smtClean="0"/>
              <a:t> – </a:t>
            </a:r>
            <a:r>
              <a:rPr lang="en-US" dirty="0" smtClean="0">
                <a:latin typeface="+mn-lt"/>
              </a:rPr>
              <a:t>in force in CR before 2</a:t>
            </a:r>
            <a:r>
              <a:rPr lang="en-US" baseline="30000" dirty="0" smtClean="0">
                <a:latin typeface="+mn-lt"/>
              </a:rPr>
              <a:t>nd</a:t>
            </a:r>
            <a:r>
              <a:rPr lang="en-US" dirty="0" smtClean="0">
                <a:latin typeface="+mn-lt"/>
              </a:rPr>
              <a:t> World War</a:t>
            </a:r>
          </a:p>
          <a:p>
            <a:pPr>
              <a:defRPr/>
            </a:pPr>
            <a:r>
              <a:rPr lang="en-US" dirty="0" smtClean="0"/>
              <a:t>Guardianship – initially kept in very traditional way, neglected new approaches, CRPD, national and international documents on disability</a:t>
            </a:r>
          </a:p>
          <a:p>
            <a:pPr>
              <a:defRPr/>
            </a:pPr>
            <a:r>
              <a:rPr lang="en-US" dirty="0" smtClean="0"/>
              <a:t>Governmental proposal was introduced to p</a:t>
            </a:r>
            <a:r>
              <a:rPr lang="en-US" dirty="0" smtClean="0">
                <a:latin typeface="+mn-lt"/>
              </a:rPr>
              <a:t>ublic for amendments in 2008  – NGOs took opportunity</a:t>
            </a:r>
          </a:p>
          <a:p>
            <a:endParaRPr lang="en-US" dirty="0"/>
          </a:p>
        </p:txBody>
      </p:sp>
      <p:sp>
        <p:nvSpPr>
          <p:cNvPr id="4" name="Zástupný symbol pro číslo snímku 3"/>
          <p:cNvSpPr>
            <a:spLocks noGrp="1"/>
          </p:cNvSpPr>
          <p:nvPr>
            <p:ph type="sldNum" sz="quarter" idx="10"/>
          </p:nvPr>
        </p:nvSpPr>
        <p:spPr/>
        <p:txBody>
          <a:bodyPr/>
          <a:lstStyle/>
          <a:p>
            <a:fld id="{A83624E2-5CBD-462C-8F07-B25C76D17D2E}" type="slidenum">
              <a:rPr lang="cs-CZ" smtClean="0"/>
              <a:t>2</a:t>
            </a:fld>
            <a:endParaRPr lang="cs-CZ"/>
          </a:p>
        </p:txBody>
      </p:sp>
    </p:spTree>
    <p:extLst>
      <p:ext uri="{BB962C8B-B14F-4D97-AF65-F5344CB8AC3E}">
        <p14:creationId xmlns:p14="http://schemas.microsoft.com/office/powerpoint/2010/main" val="4260330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A83624E2-5CBD-462C-8F07-B25C76D17D2E}" type="slidenum">
              <a:rPr lang="cs-CZ" smtClean="0"/>
              <a:t>3</a:t>
            </a:fld>
            <a:endParaRPr lang="cs-CZ"/>
          </a:p>
        </p:txBody>
      </p:sp>
    </p:spTree>
    <p:extLst>
      <p:ext uri="{BB962C8B-B14F-4D97-AF65-F5344CB8AC3E}">
        <p14:creationId xmlns:p14="http://schemas.microsoft.com/office/powerpoint/2010/main" val="53871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A83624E2-5CBD-462C-8F07-B25C76D17D2E}" type="slidenum">
              <a:rPr lang="cs-CZ" smtClean="0"/>
              <a:t>4</a:t>
            </a:fld>
            <a:endParaRPr lang="cs-CZ"/>
          </a:p>
        </p:txBody>
      </p:sp>
    </p:spTree>
    <p:extLst>
      <p:ext uri="{BB962C8B-B14F-4D97-AF65-F5344CB8AC3E}">
        <p14:creationId xmlns:p14="http://schemas.microsoft.com/office/powerpoint/2010/main" val="354731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A83624E2-5CBD-462C-8F07-B25C76D17D2E}" type="slidenum">
              <a:rPr lang="cs-CZ" smtClean="0"/>
              <a:t>5</a:t>
            </a:fld>
            <a:endParaRPr lang="cs-CZ"/>
          </a:p>
        </p:txBody>
      </p:sp>
    </p:spTree>
    <p:extLst>
      <p:ext uri="{BB962C8B-B14F-4D97-AF65-F5344CB8AC3E}">
        <p14:creationId xmlns:p14="http://schemas.microsoft.com/office/powerpoint/2010/main" val="121323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A83624E2-5CBD-462C-8F07-B25C76D17D2E}" type="slidenum">
              <a:rPr lang="cs-CZ" smtClean="0"/>
              <a:t>6</a:t>
            </a:fld>
            <a:endParaRPr lang="cs-CZ"/>
          </a:p>
        </p:txBody>
      </p:sp>
    </p:spTree>
    <p:extLst>
      <p:ext uri="{BB962C8B-B14F-4D97-AF65-F5344CB8AC3E}">
        <p14:creationId xmlns:p14="http://schemas.microsoft.com/office/powerpoint/2010/main" val="353205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smtClean="0"/>
              <a:t>Concluding observations on the initial report of the CR</a:t>
            </a:r>
            <a:r>
              <a:rPr lang="cs-CZ" dirty="0" smtClean="0"/>
              <a:t>- </a:t>
            </a:r>
            <a:r>
              <a:rPr lang="en-GB" dirty="0" smtClean="0"/>
              <a:t>Equal recognition before the law (art. 12)</a:t>
            </a:r>
            <a:endParaRPr lang="en-US" dirty="0"/>
          </a:p>
        </p:txBody>
      </p:sp>
      <p:sp>
        <p:nvSpPr>
          <p:cNvPr id="4" name="Zástupný symbol pro číslo snímku 3"/>
          <p:cNvSpPr>
            <a:spLocks noGrp="1"/>
          </p:cNvSpPr>
          <p:nvPr>
            <p:ph type="sldNum" sz="quarter" idx="10"/>
          </p:nvPr>
        </p:nvSpPr>
        <p:spPr/>
        <p:txBody>
          <a:bodyPr/>
          <a:lstStyle/>
          <a:p>
            <a:fld id="{A83624E2-5CBD-462C-8F07-B25C76D17D2E}" type="slidenum">
              <a:rPr lang="cs-CZ" smtClean="0"/>
              <a:t>7</a:t>
            </a:fld>
            <a:endParaRPr lang="cs-CZ"/>
          </a:p>
        </p:txBody>
      </p:sp>
    </p:spTree>
    <p:extLst>
      <p:ext uri="{BB962C8B-B14F-4D97-AF65-F5344CB8AC3E}">
        <p14:creationId xmlns:p14="http://schemas.microsoft.com/office/powerpoint/2010/main" val="202116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České termíny:</a:t>
            </a:r>
          </a:p>
          <a:p>
            <a:r>
              <a:rPr lang="cs-CZ" dirty="0" smtClean="0"/>
              <a:t>Předběžné prohlášení</a:t>
            </a:r>
          </a:p>
          <a:p>
            <a:r>
              <a:rPr lang="cs-CZ" dirty="0" smtClean="0"/>
              <a:t>Nápomoc při rozhodování</a:t>
            </a:r>
          </a:p>
          <a:p>
            <a:r>
              <a:rPr lang="cs-CZ" dirty="0" smtClean="0"/>
              <a:t>Zastupování členem rodiny</a:t>
            </a:r>
          </a:p>
          <a:p>
            <a:r>
              <a:rPr lang="cs-CZ" dirty="0" smtClean="0"/>
              <a:t>Opatrovnictví bez </a:t>
            </a:r>
            <a:r>
              <a:rPr lang="cs-CZ" smtClean="0"/>
              <a:t>omezení svéprávnosti</a:t>
            </a:r>
            <a:endParaRPr lang="cs-CZ" dirty="0" smtClean="0"/>
          </a:p>
        </p:txBody>
      </p:sp>
      <p:sp>
        <p:nvSpPr>
          <p:cNvPr id="4" name="Zástupný symbol pro číslo snímku 3"/>
          <p:cNvSpPr>
            <a:spLocks noGrp="1"/>
          </p:cNvSpPr>
          <p:nvPr>
            <p:ph type="sldNum" sz="quarter" idx="10"/>
          </p:nvPr>
        </p:nvSpPr>
        <p:spPr/>
        <p:txBody>
          <a:bodyPr/>
          <a:lstStyle/>
          <a:p>
            <a:fld id="{A83624E2-5CBD-462C-8F07-B25C76D17D2E}" type="slidenum">
              <a:rPr lang="cs-CZ" smtClean="0"/>
              <a:t>8</a:t>
            </a:fld>
            <a:endParaRPr lang="cs-CZ"/>
          </a:p>
        </p:txBody>
      </p:sp>
    </p:spTree>
    <p:extLst>
      <p:ext uri="{BB962C8B-B14F-4D97-AF65-F5344CB8AC3E}">
        <p14:creationId xmlns:p14="http://schemas.microsoft.com/office/powerpoint/2010/main" val="2882683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Support in decision making</a:t>
            </a:r>
          </a:p>
          <a:p>
            <a:r>
              <a:rPr lang="en-US" dirty="0"/>
              <a:t>Contract between person and her supporter. There can be more supporters which is of particular use in mutual control and flexibility. Even the social service provider can become individuals supporter – plurality is useful to cover situations of possible conflict of interests. (</a:t>
            </a:r>
            <a:r>
              <a:rPr lang="en-US" dirty="0" err="1"/>
              <a:t>kombinace</a:t>
            </a:r>
            <a:r>
              <a:rPr lang="en-US" dirty="0"/>
              <a:t> </a:t>
            </a:r>
            <a:r>
              <a:rPr lang="en-US" dirty="0" err="1"/>
              <a:t>osob</a:t>
            </a:r>
            <a:r>
              <a:rPr lang="en-US" dirty="0"/>
              <a:t> – </a:t>
            </a:r>
            <a:r>
              <a:rPr lang="en-US" dirty="0" err="1"/>
              <a:t>Míš</a:t>
            </a:r>
            <a:r>
              <a:rPr lang="cs-CZ" dirty="0"/>
              <a:t>a</a:t>
            </a:r>
            <a:r>
              <a:rPr lang="en-US" dirty="0"/>
              <a:t>)</a:t>
            </a:r>
          </a:p>
          <a:p>
            <a:r>
              <a:rPr lang="en-US" dirty="0"/>
              <a:t>Support on the base of agreement can be also be combined with guardianship (without or even with limitation legal capacity). In this case it helps to eliminate need for limitation of legal capacity.</a:t>
            </a:r>
          </a:p>
          <a:p>
            <a:endParaRPr lang="en-US" dirty="0"/>
          </a:p>
        </p:txBody>
      </p:sp>
      <p:sp>
        <p:nvSpPr>
          <p:cNvPr id="4" name="Zástupný symbol pro číslo snímku 3"/>
          <p:cNvSpPr>
            <a:spLocks noGrp="1"/>
          </p:cNvSpPr>
          <p:nvPr>
            <p:ph type="sldNum" sz="quarter" idx="10"/>
          </p:nvPr>
        </p:nvSpPr>
        <p:spPr/>
        <p:txBody>
          <a:bodyPr/>
          <a:lstStyle/>
          <a:p>
            <a:fld id="{A83624E2-5CBD-462C-8F07-B25C76D17D2E}" type="slidenum">
              <a:rPr lang="cs-CZ" smtClean="0"/>
              <a:t>9</a:t>
            </a:fld>
            <a:endParaRPr lang="cs-CZ"/>
          </a:p>
        </p:txBody>
      </p:sp>
    </p:spTree>
    <p:extLst>
      <p:ext uri="{BB962C8B-B14F-4D97-AF65-F5344CB8AC3E}">
        <p14:creationId xmlns:p14="http://schemas.microsoft.com/office/powerpoint/2010/main" val="2757579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r>
              <a:rPr lang="cs-CZ" smtClean="0"/>
              <a:t>autor</a:t>
            </a:r>
            <a:endParaRPr lang="cs-CZ"/>
          </a:p>
        </p:txBody>
      </p:sp>
      <p:sp>
        <p:nvSpPr>
          <p:cNvPr id="5" name="Zástupný symbol pro zápatí 4"/>
          <p:cNvSpPr>
            <a:spLocks noGrp="1"/>
          </p:cNvSpPr>
          <p:nvPr>
            <p:ph type="ftr" sz="quarter" idx="11"/>
          </p:nvPr>
        </p:nvSpPr>
        <p:spPr/>
        <p:txBody>
          <a:bodyPr/>
          <a:lstStyle/>
          <a:p>
            <a:r>
              <a:rPr lang="cs-CZ" smtClean="0"/>
              <a:t>www.kvalitavpraxi.cz</a:t>
            </a:r>
            <a:endParaRPr lang="cs-CZ"/>
          </a:p>
        </p:txBody>
      </p:sp>
      <p:sp>
        <p:nvSpPr>
          <p:cNvPr id="6" name="Zástupný symbol pro číslo snímku 5"/>
          <p:cNvSpPr>
            <a:spLocks noGrp="1"/>
          </p:cNvSpPr>
          <p:nvPr>
            <p:ph type="sldNum" sz="quarter" idx="12"/>
          </p:nvPr>
        </p:nvSpPr>
        <p:spPr/>
        <p:txBody>
          <a:bodyPr/>
          <a:lstStyle/>
          <a:p>
            <a:fld id="{97E8AC83-DE99-4CDB-9400-14404CF58C7A}" type="slidenum">
              <a:rPr lang="cs-CZ" smtClean="0"/>
              <a:t>‹#›</a:t>
            </a:fld>
            <a:endParaRPr lang="cs-CZ"/>
          </a:p>
        </p:txBody>
      </p:sp>
    </p:spTree>
    <p:extLst>
      <p:ext uri="{BB962C8B-B14F-4D97-AF65-F5344CB8AC3E}">
        <p14:creationId xmlns:p14="http://schemas.microsoft.com/office/powerpoint/2010/main" val="85160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autor</a:t>
            </a:r>
            <a:endParaRPr lang="cs-CZ"/>
          </a:p>
        </p:txBody>
      </p:sp>
      <p:sp>
        <p:nvSpPr>
          <p:cNvPr id="5" name="Zástupný symbol pro zápatí 4"/>
          <p:cNvSpPr>
            <a:spLocks noGrp="1"/>
          </p:cNvSpPr>
          <p:nvPr>
            <p:ph type="ftr" sz="quarter" idx="11"/>
          </p:nvPr>
        </p:nvSpPr>
        <p:spPr/>
        <p:txBody>
          <a:bodyPr/>
          <a:lstStyle/>
          <a:p>
            <a:r>
              <a:rPr lang="cs-CZ" smtClean="0"/>
              <a:t>www.kvalitavpraxi.cz</a:t>
            </a:r>
            <a:endParaRPr lang="cs-CZ"/>
          </a:p>
        </p:txBody>
      </p:sp>
      <p:sp>
        <p:nvSpPr>
          <p:cNvPr id="6" name="Zástupný symbol pro číslo snímku 5"/>
          <p:cNvSpPr>
            <a:spLocks noGrp="1"/>
          </p:cNvSpPr>
          <p:nvPr>
            <p:ph type="sldNum" sz="quarter" idx="12"/>
          </p:nvPr>
        </p:nvSpPr>
        <p:spPr/>
        <p:txBody>
          <a:bodyPr/>
          <a:lstStyle/>
          <a:p>
            <a:fld id="{97E8AC83-DE99-4CDB-9400-14404CF58C7A}" type="slidenum">
              <a:rPr lang="cs-CZ" smtClean="0"/>
              <a:t>‹#›</a:t>
            </a:fld>
            <a:endParaRPr lang="cs-CZ"/>
          </a:p>
        </p:txBody>
      </p:sp>
    </p:spTree>
    <p:extLst>
      <p:ext uri="{BB962C8B-B14F-4D97-AF65-F5344CB8AC3E}">
        <p14:creationId xmlns:p14="http://schemas.microsoft.com/office/powerpoint/2010/main" val="302195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autor</a:t>
            </a:r>
            <a:endParaRPr lang="cs-CZ"/>
          </a:p>
        </p:txBody>
      </p:sp>
      <p:sp>
        <p:nvSpPr>
          <p:cNvPr id="5" name="Zástupný symbol pro zápatí 4"/>
          <p:cNvSpPr>
            <a:spLocks noGrp="1"/>
          </p:cNvSpPr>
          <p:nvPr>
            <p:ph type="ftr" sz="quarter" idx="11"/>
          </p:nvPr>
        </p:nvSpPr>
        <p:spPr/>
        <p:txBody>
          <a:bodyPr/>
          <a:lstStyle/>
          <a:p>
            <a:r>
              <a:rPr lang="cs-CZ" smtClean="0"/>
              <a:t>www.kvalitavpraxi.cz</a:t>
            </a:r>
            <a:endParaRPr lang="cs-CZ"/>
          </a:p>
        </p:txBody>
      </p:sp>
      <p:sp>
        <p:nvSpPr>
          <p:cNvPr id="6" name="Zástupný symbol pro číslo snímku 5"/>
          <p:cNvSpPr>
            <a:spLocks noGrp="1"/>
          </p:cNvSpPr>
          <p:nvPr>
            <p:ph type="sldNum" sz="quarter" idx="12"/>
          </p:nvPr>
        </p:nvSpPr>
        <p:spPr/>
        <p:txBody>
          <a:bodyPr/>
          <a:lstStyle/>
          <a:p>
            <a:fld id="{97E8AC83-DE99-4CDB-9400-14404CF58C7A}" type="slidenum">
              <a:rPr lang="cs-CZ" smtClean="0"/>
              <a:t>‹#›</a:t>
            </a:fld>
            <a:endParaRPr lang="cs-CZ"/>
          </a:p>
        </p:txBody>
      </p:sp>
    </p:spTree>
    <p:extLst>
      <p:ext uri="{BB962C8B-B14F-4D97-AF65-F5344CB8AC3E}">
        <p14:creationId xmlns:p14="http://schemas.microsoft.com/office/powerpoint/2010/main" val="318600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autor</a:t>
            </a:r>
            <a:endParaRPr lang="cs-CZ"/>
          </a:p>
        </p:txBody>
      </p:sp>
      <p:sp>
        <p:nvSpPr>
          <p:cNvPr id="5" name="Zástupný symbol pro zápatí 4"/>
          <p:cNvSpPr>
            <a:spLocks noGrp="1"/>
          </p:cNvSpPr>
          <p:nvPr>
            <p:ph type="ftr" sz="quarter" idx="11"/>
          </p:nvPr>
        </p:nvSpPr>
        <p:spPr/>
        <p:txBody>
          <a:bodyPr/>
          <a:lstStyle/>
          <a:p>
            <a:r>
              <a:rPr lang="cs-CZ" smtClean="0"/>
              <a:t>www.kvalitavpraxi.cz</a:t>
            </a:r>
            <a:endParaRPr lang="cs-CZ"/>
          </a:p>
        </p:txBody>
      </p:sp>
      <p:sp>
        <p:nvSpPr>
          <p:cNvPr id="6" name="Zástupný symbol pro číslo snímku 5"/>
          <p:cNvSpPr>
            <a:spLocks noGrp="1"/>
          </p:cNvSpPr>
          <p:nvPr>
            <p:ph type="sldNum" sz="quarter" idx="12"/>
          </p:nvPr>
        </p:nvSpPr>
        <p:spPr/>
        <p:txBody>
          <a:bodyPr/>
          <a:lstStyle/>
          <a:p>
            <a:fld id="{97E8AC83-DE99-4CDB-9400-14404CF58C7A}" type="slidenum">
              <a:rPr lang="cs-CZ" smtClean="0"/>
              <a:t>‹#›</a:t>
            </a:fld>
            <a:endParaRPr lang="cs-CZ"/>
          </a:p>
        </p:txBody>
      </p:sp>
    </p:spTree>
    <p:extLst>
      <p:ext uri="{BB962C8B-B14F-4D97-AF65-F5344CB8AC3E}">
        <p14:creationId xmlns:p14="http://schemas.microsoft.com/office/powerpoint/2010/main" val="109054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r>
              <a:rPr lang="cs-CZ" smtClean="0"/>
              <a:t>autor</a:t>
            </a:r>
            <a:endParaRPr lang="cs-CZ"/>
          </a:p>
        </p:txBody>
      </p:sp>
      <p:sp>
        <p:nvSpPr>
          <p:cNvPr id="5" name="Zástupný symbol pro zápatí 4"/>
          <p:cNvSpPr>
            <a:spLocks noGrp="1"/>
          </p:cNvSpPr>
          <p:nvPr>
            <p:ph type="ftr" sz="quarter" idx="11"/>
          </p:nvPr>
        </p:nvSpPr>
        <p:spPr/>
        <p:txBody>
          <a:bodyPr/>
          <a:lstStyle/>
          <a:p>
            <a:r>
              <a:rPr lang="cs-CZ" smtClean="0"/>
              <a:t>www.kvalitavpraxi.cz</a:t>
            </a:r>
            <a:endParaRPr lang="cs-CZ"/>
          </a:p>
        </p:txBody>
      </p:sp>
      <p:sp>
        <p:nvSpPr>
          <p:cNvPr id="6" name="Zástupný symbol pro číslo snímku 5"/>
          <p:cNvSpPr>
            <a:spLocks noGrp="1"/>
          </p:cNvSpPr>
          <p:nvPr>
            <p:ph type="sldNum" sz="quarter" idx="12"/>
          </p:nvPr>
        </p:nvSpPr>
        <p:spPr/>
        <p:txBody>
          <a:bodyPr/>
          <a:lstStyle/>
          <a:p>
            <a:fld id="{97E8AC83-DE99-4CDB-9400-14404CF58C7A}" type="slidenum">
              <a:rPr lang="cs-CZ" smtClean="0"/>
              <a:t>‹#›</a:t>
            </a:fld>
            <a:endParaRPr lang="cs-CZ"/>
          </a:p>
        </p:txBody>
      </p:sp>
    </p:spTree>
    <p:extLst>
      <p:ext uri="{BB962C8B-B14F-4D97-AF65-F5344CB8AC3E}">
        <p14:creationId xmlns:p14="http://schemas.microsoft.com/office/powerpoint/2010/main" val="307306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r>
              <a:rPr lang="cs-CZ" smtClean="0"/>
              <a:t>autor</a:t>
            </a:r>
            <a:endParaRPr lang="cs-CZ"/>
          </a:p>
        </p:txBody>
      </p:sp>
      <p:sp>
        <p:nvSpPr>
          <p:cNvPr id="6" name="Zástupný symbol pro zápatí 5"/>
          <p:cNvSpPr>
            <a:spLocks noGrp="1"/>
          </p:cNvSpPr>
          <p:nvPr>
            <p:ph type="ftr" sz="quarter" idx="11"/>
          </p:nvPr>
        </p:nvSpPr>
        <p:spPr/>
        <p:txBody>
          <a:bodyPr/>
          <a:lstStyle/>
          <a:p>
            <a:r>
              <a:rPr lang="cs-CZ" smtClean="0"/>
              <a:t>www.kvalitavpraxi.cz</a:t>
            </a:r>
            <a:endParaRPr lang="cs-CZ"/>
          </a:p>
        </p:txBody>
      </p:sp>
      <p:sp>
        <p:nvSpPr>
          <p:cNvPr id="7" name="Zástupný symbol pro číslo snímku 6"/>
          <p:cNvSpPr>
            <a:spLocks noGrp="1"/>
          </p:cNvSpPr>
          <p:nvPr>
            <p:ph type="sldNum" sz="quarter" idx="12"/>
          </p:nvPr>
        </p:nvSpPr>
        <p:spPr/>
        <p:txBody>
          <a:bodyPr/>
          <a:lstStyle/>
          <a:p>
            <a:fld id="{97E8AC83-DE99-4CDB-9400-14404CF58C7A}" type="slidenum">
              <a:rPr lang="cs-CZ" smtClean="0"/>
              <a:t>‹#›</a:t>
            </a:fld>
            <a:endParaRPr lang="cs-CZ"/>
          </a:p>
        </p:txBody>
      </p:sp>
    </p:spTree>
    <p:extLst>
      <p:ext uri="{BB962C8B-B14F-4D97-AF65-F5344CB8AC3E}">
        <p14:creationId xmlns:p14="http://schemas.microsoft.com/office/powerpoint/2010/main" val="3579018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r>
              <a:rPr lang="cs-CZ" smtClean="0"/>
              <a:t>autor</a:t>
            </a:r>
            <a:endParaRPr lang="cs-CZ"/>
          </a:p>
        </p:txBody>
      </p:sp>
      <p:sp>
        <p:nvSpPr>
          <p:cNvPr id="8" name="Zástupný symbol pro zápatí 7"/>
          <p:cNvSpPr>
            <a:spLocks noGrp="1"/>
          </p:cNvSpPr>
          <p:nvPr>
            <p:ph type="ftr" sz="quarter" idx="11"/>
          </p:nvPr>
        </p:nvSpPr>
        <p:spPr/>
        <p:txBody>
          <a:bodyPr/>
          <a:lstStyle/>
          <a:p>
            <a:r>
              <a:rPr lang="cs-CZ" smtClean="0"/>
              <a:t>www.kvalitavpraxi.cz</a:t>
            </a:r>
            <a:endParaRPr lang="cs-CZ"/>
          </a:p>
        </p:txBody>
      </p:sp>
      <p:sp>
        <p:nvSpPr>
          <p:cNvPr id="9" name="Zástupný symbol pro číslo snímku 8"/>
          <p:cNvSpPr>
            <a:spLocks noGrp="1"/>
          </p:cNvSpPr>
          <p:nvPr>
            <p:ph type="sldNum" sz="quarter" idx="12"/>
          </p:nvPr>
        </p:nvSpPr>
        <p:spPr/>
        <p:txBody>
          <a:bodyPr/>
          <a:lstStyle/>
          <a:p>
            <a:fld id="{97E8AC83-DE99-4CDB-9400-14404CF58C7A}" type="slidenum">
              <a:rPr lang="cs-CZ" smtClean="0"/>
              <a:t>‹#›</a:t>
            </a:fld>
            <a:endParaRPr lang="cs-CZ"/>
          </a:p>
        </p:txBody>
      </p:sp>
    </p:spTree>
    <p:extLst>
      <p:ext uri="{BB962C8B-B14F-4D97-AF65-F5344CB8AC3E}">
        <p14:creationId xmlns:p14="http://schemas.microsoft.com/office/powerpoint/2010/main" val="362595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r>
              <a:rPr lang="cs-CZ" smtClean="0"/>
              <a:t>autor</a:t>
            </a:r>
            <a:endParaRPr lang="cs-CZ"/>
          </a:p>
        </p:txBody>
      </p:sp>
      <p:sp>
        <p:nvSpPr>
          <p:cNvPr id="4" name="Zástupný symbol pro zápatí 3"/>
          <p:cNvSpPr>
            <a:spLocks noGrp="1"/>
          </p:cNvSpPr>
          <p:nvPr>
            <p:ph type="ftr" sz="quarter" idx="11"/>
          </p:nvPr>
        </p:nvSpPr>
        <p:spPr/>
        <p:txBody>
          <a:bodyPr/>
          <a:lstStyle/>
          <a:p>
            <a:r>
              <a:rPr lang="cs-CZ" smtClean="0"/>
              <a:t>www.kvalitavpraxi.cz</a:t>
            </a:r>
            <a:endParaRPr lang="cs-CZ"/>
          </a:p>
        </p:txBody>
      </p:sp>
      <p:sp>
        <p:nvSpPr>
          <p:cNvPr id="5" name="Zástupný symbol pro číslo snímku 4"/>
          <p:cNvSpPr>
            <a:spLocks noGrp="1"/>
          </p:cNvSpPr>
          <p:nvPr>
            <p:ph type="sldNum" sz="quarter" idx="12"/>
          </p:nvPr>
        </p:nvSpPr>
        <p:spPr/>
        <p:txBody>
          <a:bodyPr/>
          <a:lstStyle/>
          <a:p>
            <a:fld id="{97E8AC83-DE99-4CDB-9400-14404CF58C7A}" type="slidenum">
              <a:rPr lang="cs-CZ" smtClean="0"/>
              <a:t>‹#›</a:t>
            </a:fld>
            <a:endParaRPr lang="cs-CZ"/>
          </a:p>
        </p:txBody>
      </p:sp>
    </p:spTree>
    <p:extLst>
      <p:ext uri="{BB962C8B-B14F-4D97-AF65-F5344CB8AC3E}">
        <p14:creationId xmlns:p14="http://schemas.microsoft.com/office/powerpoint/2010/main" val="378690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autor</a:t>
            </a:r>
            <a:endParaRPr lang="cs-CZ"/>
          </a:p>
        </p:txBody>
      </p:sp>
      <p:sp>
        <p:nvSpPr>
          <p:cNvPr id="3" name="Zástupný symbol pro zápatí 2"/>
          <p:cNvSpPr>
            <a:spLocks noGrp="1"/>
          </p:cNvSpPr>
          <p:nvPr>
            <p:ph type="ftr" sz="quarter" idx="11"/>
          </p:nvPr>
        </p:nvSpPr>
        <p:spPr/>
        <p:txBody>
          <a:bodyPr/>
          <a:lstStyle/>
          <a:p>
            <a:r>
              <a:rPr lang="cs-CZ" smtClean="0"/>
              <a:t>www.kvalitavpraxi.cz</a:t>
            </a:r>
            <a:endParaRPr lang="cs-CZ"/>
          </a:p>
        </p:txBody>
      </p:sp>
      <p:sp>
        <p:nvSpPr>
          <p:cNvPr id="4" name="Zástupný symbol pro číslo snímku 3"/>
          <p:cNvSpPr>
            <a:spLocks noGrp="1"/>
          </p:cNvSpPr>
          <p:nvPr>
            <p:ph type="sldNum" sz="quarter" idx="12"/>
          </p:nvPr>
        </p:nvSpPr>
        <p:spPr/>
        <p:txBody>
          <a:bodyPr/>
          <a:lstStyle/>
          <a:p>
            <a:fld id="{97E8AC83-DE99-4CDB-9400-14404CF58C7A}" type="slidenum">
              <a:rPr lang="cs-CZ" smtClean="0"/>
              <a:t>‹#›</a:t>
            </a:fld>
            <a:endParaRPr lang="cs-CZ"/>
          </a:p>
        </p:txBody>
      </p:sp>
    </p:spTree>
    <p:extLst>
      <p:ext uri="{BB962C8B-B14F-4D97-AF65-F5344CB8AC3E}">
        <p14:creationId xmlns:p14="http://schemas.microsoft.com/office/powerpoint/2010/main" val="87775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r>
              <a:rPr lang="cs-CZ" smtClean="0"/>
              <a:t>autor</a:t>
            </a:r>
            <a:endParaRPr lang="cs-CZ"/>
          </a:p>
        </p:txBody>
      </p:sp>
      <p:sp>
        <p:nvSpPr>
          <p:cNvPr id="6" name="Zástupný symbol pro zápatí 5"/>
          <p:cNvSpPr>
            <a:spLocks noGrp="1"/>
          </p:cNvSpPr>
          <p:nvPr>
            <p:ph type="ftr" sz="quarter" idx="11"/>
          </p:nvPr>
        </p:nvSpPr>
        <p:spPr/>
        <p:txBody>
          <a:bodyPr/>
          <a:lstStyle/>
          <a:p>
            <a:r>
              <a:rPr lang="cs-CZ" smtClean="0"/>
              <a:t>www.kvalitavpraxi.cz</a:t>
            </a:r>
            <a:endParaRPr lang="cs-CZ"/>
          </a:p>
        </p:txBody>
      </p:sp>
      <p:sp>
        <p:nvSpPr>
          <p:cNvPr id="7" name="Zástupný symbol pro číslo snímku 6"/>
          <p:cNvSpPr>
            <a:spLocks noGrp="1"/>
          </p:cNvSpPr>
          <p:nvPr>
            <p:ph type="sldNum" sz="quarter" idx="12"/>
          </p:nvPr>
        </p:nvSpPr>
        <p:spPr/>
        <p:txBody>
          <a:bodyPr/>
          <a:lstStyle/>
          <a:p>
            <a:fld id="{97E8AC83-DE99-4CDB-9400-14404CF58C7A}" type="slidenum">
              <a:rPr lang="cs-CZ" smtClean="0"/>
              <a:t>‹#›</a:t>
            </a:fld>
            <a:endParaRPr lang="cs-CZ"/>
          </a:p>
        </p:txBody>
      </p:sp>
    </p:spTree>
    <p:extLst>
      <p:ext uri="{BB962C8B-B14F-4D97-AF65-F5344CB8AC3E}">
        <p14:creationId xmlns:p14="http://schemas.microsoft.com/office/powerpoint/2010/main" val="375847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r>
              <a:rPr lang="cs-CZ" smtClean="0"/>
              <a:t>autor</a:t>
            </a:r>
            <a:endParaRPr lang="cs-CZ"/>
          </a:p>
        </p:txBody>
      </p:sp>
      <p:sp>
        <p:nvSpPr>
          <p:cNvPr id="6" name="Zástupný symbol pro zápatí 5"/>
          <p:cNvSpPr>
            <a:spLocks noGrp="1"/>
          </p:cNvSpPr>
          <p:nvPr>
            <p:ph type="ftr" sz="quarter" idx="11"/>
          </p:nvPr>
        </p:nvSpPr>
        <p:spPr/>
        <p:txBody>
          <a:bodyPr/>
          <a:lstStyle/>
          <a:p>
            <a:r>
              <a:rPr lang="cs-CZ" smtClean="0"/>
              <a:t>www.kvalitavpraxi.cz</a:t>
            </a:r>
            <a:endParaRPr lang="cs-CZ"/>
          </a:p>
        </p:txBody>
      </p:sp>
      <p:sp>
        <p:nvSpPr>
          <p:cNvPr id="7" name="Zástupný symbol pro číslo snímku 6"/>
          <p:cNvSpPr>
            <a:spLocks noGrp="1"/>
          </p:cNvSpPr>
          <p:nvPr>
            <p:ph type="sldNum" sz="quarter" idx="12"/>
          </p:nvPr>
        </p:nvSpPr>
        <p:spPr/>
        <p:txBody>
          <a:bodyPr/>
          <a:lstStyle/>
          <a:p>
            <a:fld id="{97E8AC83-DE99-4CDB-9400-14404CF58C7A}" type="slidenum">
              <a:rPr lang="cs-CZ" smtClean="0"/>
              <a:t>‹#›</a:t>
            </a:fld>
            <a:endParaRPr lang="cs-CZ"/>
          </a:p>
        </p:txBody>
      </p:sp>
    </p:spTree>
    <p:extLst>
      <p:ext uri="{BB962C8B-B14F-4D97-AF65-F5344CB8AC3E}">
        <p14:creationId xmlns:p14="http://schemas.microsoft.com/office/powerpoint/2010/main" val="388104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smtClean="0"/>
              <a:t>autor</a:t>
            </a: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www.kvalitavpraxi.cz</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8AC83-DE99-4CDB-9400-14404CF58C7A}" type="slidenum">
              <a:rPr lang="cs-CZ" smtClean="0"/>
              <a:t>‹#›</a:t>
            </a:fld>
            <a:endParaRPr lang="cs-CZ"/>
          </a:p>
        </p:txBody>
      </p:sp>
    </p:spTree>
    <p:extLst>
      <p:ext uri="{BB962C8B-B14F-4D97-AF65-F5344CB8AC3E}">
        <p14:creationId xmlns:p14="http://schemas.microsoft.com/office/powerpoint/2010/main" val="1392846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196753"/>
            <a:ext cx="7772400" cy="3456384"/>
          </a:xfrm>
        </p:spPr>
        <p:txBody>
          <a:bodyPr>
            <a:normAutofit/>
          </a:bodyPr>
          <a:lstStyle/>
          <a:p>
            <a:r>
              <a:rPr lang="en-GB" b="1" dirty="0"/>
              <a:t>Alternatives to restriction of </a:t>
            </a:r>
            <a:r>
              <a:rPr lang="cs-CZ" b="1" dirty="0" smtClean="0"/>
              <a:t>L</a:t>
            </a:r>
            <a:r>
              <a:rPr lang="en-GB" b="1" dirty="0" err="1" smtClean="0"/>
              <a:t>egal</a:t>
            </a:r>
            <a:r>
              <a:rPr lang="en-GB" b="1" dirty="0" smtClean="0"/>
              <a:t> </a:t>
            </a:r>
            <a:r>
              <a:rPr lang="en-GB" b="1" dirty="0"/>
              <a:t>capacity and supported decision making: legal </a:t>
            </a:r>
            <a:r>
              <a:rPr lang="cs-CZ" b="1" dirty="0" smtClean="0"/>
              <a:t>r</a:t>
            </a:r>
            <a:r>
              <a:rPr lang="en-GB" b="1" dirty="0" err="1" smtClean="0"/>
              <a:t>egulation</a:t>
            </a:r>
            <a:r>
              <a:rPr lang="en-GB" b="1" dirty="0" smtClean="0"/>
              <a:t> in                             </a:t>
            </a:r>
            <a:r>
              <a:rPr lang="en-GB" b="1" dirty="0"/>
              <a:t>Czech Republic</a:t>
            </a:r>
            <a:endParaRPr lang="en-GB" dirty="0"/>
          </a:p>
        </p:txBody>
      </p:sp>
      <p:sp>
        <p:nvSpPr>
          <p:cNvPr id="3" name="Podnadpis 2"/>
          <p:cNvSpPr>
            <a:spLocks noGrp="1"/>
          </p:cNvSpPr>
          <p:nvPr>
            <p:ph type="subTitle" idx="1"/>
          </p:nvPr>
        </p:nvSpPr>
        <p:spPr>
          <a:xfrm>
            <a:off x="1371600" y="4581128"/>
            <a:ext cx="6400800" cy="1057672"/>
          </a:xfrm>
        </p:spPr>
        <p:txBody>
          <a:bodyPr>
            <a:normAutofit fontScale="92500" lnSpcReduction="10000"/>
          </a:bodyPr>
          <a:lstStyle/>
          <a:p>
            <a:r>
              <a:rPr lang="cs-CZ" dirty="0" smtClean="0"/>
              <a:t>Jan Strnad</a:t>
            </a:r>
          </a:p>
          <a:p>
            <a:r>
              <a:rPr lang="cs-CZ" dirty="0" err="1" smtClean="0"/>
              <a:t>Quip</a:t>
            </a:r>
            <a:r>
              <a:rPr lang="cs-CZ" dirty="0" smtClean="0"/>
              <a:t>, Prague</a:t>
            </a:r>
          </a:p>
        </p:txBody>
      </p:sp>
      <p:grpSp>
        <p:nvGrpSpPr>
          <p:cNvPr id="8" name="Skupina 7"/>
          <p:cNvGrpSpPr/>
          <p:nvPr/>
        </p:nvGrpSpPr>
        <p:grpSpPr>
          <a:xfrm>
            <a:off x="90965" y="1"/>
            <a:ext cx="9053035" cy="2132855"/>
            <a:chOff x="90965" y="1"/>
            <a:chExt cx="9053035" cy="2132855"/>
          </a:xfrm>
        </p:grpSpPr>
        <p:pic>
          <p:nvPicPr>
            <p:cNvPr id="6" name="Zástupný symbol pro obsah 10"/>
            <p:cNvPicPr>
              <a:picLocks noChangeAspect="1"/>
            </p:cNvPicPr>
            <p:nvPr/>
          </p:nvPicPr>
          <p:blipFill rotWithShape="1">
            <a:blip r:embed="rId3" cstate="print">
              <a:extLst>
                <a:ext uri="{28A0092B-C50C-407E-A947-70E740481C1C}">
                  <a14:useLocalDpi xmlns:a14="http://schemas.microsoft.com/office/drawing/2010/main" val="0"/>
                </a:ext>
              </a:extLst>
            </a:blip>
            <a:srcRect r="70047"/>
            <a:stretch/>
          </p:blipFill>
          <p:spPr>
            <a:xfrm rot="5400000">
              <a:off x="3658984" y="-3568018"/>
              <a:ext cx="1916998" cy="9053035"/>
            </a:xfrm>
            <a:prstGeom prst="rect">
              <a:avLst/>
            </a:prstGeom>
          </p:spPr>
        </p:pic>
        <p:sp>
          <p:nvSpPr>
            <p:cNvPr id="7" name="Ovál 6"/>
            <p:cNvSpPr/>
            <p:nvPr/>
          </p:nvSpPr>
          <p:spPr>
            <a:xfrm>
              <a:off x="6012160" y="1628800"/>
              <a:ext cx="1872208"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41380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cs-CZ" dirty="0" err="1"/>
              <a:t>Agreement</a:t>
            </a:r>
            <a:r>
              <a:rPr lang="cs-CZ" altLang="cs-CZ" dirty="0"/>
              <a:t> on Support in </a:t>
            </a:r>
            <a:br>
              <a:rPr lang="cs-CZ" altLang="cs-CZ" dirty="0"/>
            </a:br>
            <a:r>
              <a:rPr lang="cs-CZ" altLang="cs-CZ" dirty="0" err="1"/>
              <a:t>Decision-making</a:t>
            </a:r>
            <a:endParaRPr lang="cs-CZ" dirty="0"/>
          </a:p>
        </p:txBody>
      </p:sp>
      <p:sp>
        <p:nvSpPr>
          <p:cNvPr id="3" name="Zástupný symbol pro obsah 2"/>
          <p:cNvSpPr>
            <a:spLocks noGrp="1"/>
          </p:cNvSpPr>
          <p:nvPr>
            <p:ph idx="1"/>
          </p:nvPr>
        </p:nvSpPr>
        <p:spPr/>
        <p:txBody>
          <a:bodyPr>
            <a:normAutofit fontScale="92500"/>
          </a:bodyPr>
          <a:lstStyle/>
          <a:p>
            <a:r>
              <a:rPr lang="cs-CZ" dirty="0" err="1" smtClean="0"/>
              <a:t>The</a:t>
            </a:r>
            <a:r>
              <a:rPr lang="cs-CZ" dirty="0" smtClean="0"/>
              <a:t> </a:t>
            </a:r>
            <a:r>
              <a:rPr lang="cs-CZ" dirty="0" err="1" smtClean="0"/>
              <a:t>tool</a:t>
            </a:r>
            <a:r>
              <a:rPr lang="cs-CZ" dirty="0" smtClean="0"/>
              <a:t> </a:t>
            </a:r>
            <a:r>
              <a:rPr lang="cs-CZ" dirty="0" err="1" smtClean="0"/>
              <a:t>is</a:t>
            </a:r>
            <a:r>
              <a:rPr lang="cs-CZ" dirty="0" smtClean="0"/>
              <a:t> </a:t>
            </a:r>
            <a:r>
              <a:rPr lang="cs-CZ" dirty="0" err="1" smtClean="0"/>
              <a:t>originally</a:t>
            </a:r>
            <a:r>
              <a:rPr lang="cs-CZ" dirty="0" smtClean="0"/>
              <a:t> </a:t>
            </a:r>
            <a:r>
              <a:rPr lang="cs-CZ" dirty="0" err="1" smtClean="0"/>
              <a:t>intended</a:t>
            </a:r>
            <a:r>
              <a:rPr lang="cs-CZ" dirty="0" smtClean="0"/>
              <a:t> </a:t>
            </a:r>
            <a:r>
              <a:rPr lang="cs-CZ" dirty="0" err="1" smtClean="0"/>
              <a:t>anddesigned</a:t>
            </a:r>
            <a:r>
              <a:rPr lang="cs-CZ" dirty="0" smtClean="0"/>
              <a:t> to </a:t>
            </a:r>
            <a:r>
              <a:rPr lang="cs-CZ" b="1" dirty="0" err="1" smtClean="0"/>
              <a:t>emphasize</a:t>
            </a:r>
            <a:r>
              <a:rPr lang="cs-CZ" b="1" dirty="0" smtClean="0"/>
              <a:t> and </a:t>
            </a:r>
            <a:r>
              <a:rPr lang="cs-CZ" b="1" dirty="0" err="1" smtClean="0"/>
              <a:t>frame</a:t>
            </a:r>
            <a:r>
              <a:rPr lang="cs-CZ" b="1" dirty="0" smtClean="0"/>
              <a:t> </a:t>
            </a:r>
            <a:r>
              <a:rPr lang="cs-CZ" b="1" dirty="0" err="1" smtClean="0"/>
              <a:t>the</a:t>
            </a:r>
            <a:r>
              <a:rPr lang="cs-CZ" b="1" dirty="0" smtClean="0"/>
              <a:t> role </a:t>
            </a:r>
            <a:r>
              <a:rPr lang="cs-CZ" b="1" dirty="0" err="1" smtClean="0"/>
              <a:t>of</a:t>
            </a:r>
            <a:r>
              <a:rPr lang="cs-CZ" b="1" dirty="0" smtClean="0"/>
              <a:t> natural support</a:t>
            </a:r>
          </a:p>
          <a:p>
            <a:r>
              <a:rPr lang="cs-CZ" dirty="0" err="1" smtClean="0"/>
              <a:t>It</a:t>
            </a:r>
            <a:r>
              <a:rPr lang="cs-CZ" dirty="0" smtClean="0"/>
              <a:t> </a:t>
            </a:r>
            <a:r>
              <a:rPr lang="cs-CZ" dirty="0" err="1" smtClean="0"/>
              <a:t>does</a:t>
            </a:r>
            <a:r>
              <a:rPr lang="cs-CZ" dirty="0" smtClean="0"/>
              <a:t> not </a:t>
            </a:r>
            <a:r>
              <a:rPr lang="cs-CZ" dirty="0" err="1" smtClean="0"/>
              <a:t>exclude</a:t>
            </a:r>
            <a:r>
              <a:rPr lang="cs-CZ" dirty="0" smtClean="0"/>
              <a:t> </a:t>
            </a:r>
            <a:r>
              <a:rPr lang="cs-CZ" dirty="0" err="1" smtClean="0"/>
              <a:t>legal</a:t>
            </a:r>
            <a:r>
              <a:rPr lang="cs-CZ" dirty="0" smtClean="0"/>
              <a:t> </a:t>
            </a:r>
            <a:r>
              <a:rPr lang="cs-CZ" dirty="0" err="1" smtClean="0"/>
              <a:t>persons</a:t>
            </a:r>
            <a:r>
              <a:rPr lang="cs-CZ" dirty="0" smtClean="0"/>
              <a:t> </a:t>
            </a:r>
            <a:r>
              <a:rPr lang="cs-CZ" dirty="0" err="1" smtClean="0"/>
              <a:t>from</a:t>
            </a:r>
            <a:r>
              <a:rPr lang="cs-CZ" dirty="0" smtClean="0"/>
              <a:t> role </a:t>
            </a:r>
            <a:r>
              <a:rPr lang="cs-CZ" dirty="0" err="1" smtClean="0"/>
              <a:t>of</a:t>
            </a:r>
            <a:r>
              <a:rPr lang="cs-CZ" dirty="0" smtClean="0"/>
              <a:t> </a:t>
            </a:r>
            <a:r>
              <a:rPr lang="cs-CZ" dirty="0" err="1" smtClean="0"/>
              <a:t>supporters</a:t>
            </a:r>
            <a:r>
              <a:rPr lang="cs-CZ" dirty="0" smtClean="0"/>
              <a:t> and </a:t>
            </a:r>
            <a:r>
              <a:rPr lang="cs-CZ" dirty="0" err="1" smtClean="0"/>
              <a:t>is</a:t>
            </a:r>
            <a:r>
              <a:rPr lang="cs-CZ" dirty="0" smtClean="0"/>
              <a:t> </a:t>
            </a:r>
            <a:r>
              <a:rPr lang="cs-CZ" dirty="0" err="1" smtClean="0"/>
              <a:t>now</a:t>
            </a:r>
            <a:r>
              <a:rPr lang="cs-CZ" dirty="0" smtClean="0"/>
              <a:t> </a:t>
            </a:r>
            <a:r>
              <a:rPr lang="cs-CZ" dirty="0" err="1" smtClean="0"/>
              <a:t>being</a:t>
            </a:r>
            <a:r>
              <a:rPr lang="cs-CZ" dirty="0" smtClean="0"/>
              <a:t> </a:t>
            </a:r>
            <a:r>
              <a:rPr lang="cs-CZ" dirty="0" err="1" smtClean="0"/>
              <a:t>used</a:t>
            </a:r>
            <a:r>
              <a:rPr lang="cs-CZ" dirty="0" smtClean="0"/>
              <a:t> </a:t>
            </a:r>
            <a:r>
              <a:rPr lang="cs-CZ" dirty="0" err="1" smtClean="0"/>
              <a:t>even</a:t>
            </a:r>
            <a:r>
              <a:rPr lang="cs-CZ" dirty="0" smtClean="0"/>
              <a:t> by </a:t>
            </a:r>
            <a:r>
              <a:rPr lang="cs-CZ" dirty="0" err="1" smtClean="0"/>
              <a:t>providesrs</a:t>
            </a:r>
            <a:r>
              <a:rPr lang="cs-CZ" dirty="0" smtClean="0"/>
              <a:t> </a:t>
            </a:r>
            <a:r>
              <a:rPr lang="cs-CZ" dirty="0" err="1" smtClean="0"/>
              <a:t>of</a:t>
            </a:r>
            <a:r>
              <a:rPr lang="cs-CZ" dirty="0" smtClean="0"/>
              <a:t> </a:t>
            </a:r>
            <a:r>
              <a:rPr lang="cs-CZ" dirty="0" err="1" smtClean="0"/>
              <a:t>social</a:t>
            </a:r>
            <a:r>
              <a:rPr lang="cs-CZ" dirty="0" smtClean="0"/>
              <a:t> </a:t>
            </a:r>
            <a:r>
              <a:rPr lang="cs-CZ" dirty="0" err="1" smtClean="0"/>
              <a:t>services</a:t>
            </a:r>
            <a:r>
              <a:rPr lang="cs-CZ" dirty="0" smtClean="0"/>
              <a:t>. </a:t>
            </a:r>
            <a:r>
              <a:rPr lang="cs-CZ" dirty="0" err="1" smtClean="0"/>
              <a:t>It</a:t>
            </a:r>
            <a:r>
              <a:rPr lang="cs-CZ" dirty="0" smtClean="0"/>
              <a:t> </a:t>
            </a:r>
            <a:r>
              <a:rPr lang="cs-CZ" dirty="0" err="1" smtClean="0"/>
              <a:t>is</a:t>
            </a:r>
            <a:r>
              <a:rPr lang="cs-CZ" dirty="0" smtClean="0"/>
              <a:t> </a:t>
            </a:r>
            <a:r>
              <a:rPr lang="cs-CZ" dirty="0" err="1" smtClean="0"/>
              <a:t>helpful</a:t>
            </a:r>
            <a:r>
              <a:rPr lang="cs-CZ" dirty="0" smtClean="0"/>
              <a:t> </a:t>
            </a:r>
            <a:r>
              <a:rPr lang="cs-CZ" dirty="0" err="1" smtClean="0"/>
              <a:t>for</a:t>
            </a:r>
            <a:r>
              <a:rPr lang="cs-CZ" dirty="0" smtClean="0"/>
              <a:t> instant, but </a:t>
            </a:r>
            <a:r>
              <a:rPr lang="cs-CZ" dirty="0" err="1" smtClean="0"/>
              <a:t>needs</a:t>
            </a:r>
            <a:r>
              <a:rPr lang="cs-CZ" dirty="0" smtClean="0"/>
              <a:t> </a:t>
            </a:r>
            <a:r>
              <a:rPr lang="cs-CZ" dirty="0" err="1" smtClean="0"/>
              <a:t>systematic</a:t>
            </a:r>
            <a:r>
              <a:rPr lang="cs-CZ" dirty="0" smtClean="0"/>
              <a:t> </a:t>
            </a:r>
            <a:r>
              <a:rPr lang="cs-CZ" dirty="0" err="1" smtClean="0"/>
              <a:t>concept</a:t>
            </a:r>
            <a:r>
              <a:rPr lang="cs-CZ" dirty="0" smtClean="0"/>
              <a:t> </a:t>
            </a:r>
            <a:r>
              <a:rPr lang="cs-CZ" dirty="0" err="1" smtClean="0"/>
              <a:t>for</a:t>
            </a:r>
            <a:r>
              <a:rPr lang="cs-CZ" dirty="0" smtClean="0"/>
              <a:t> </a:t>
            </a:r>
            <a:r>
              <a:rPr lang="cs-CZ" dirty="0" err="1" smtClean="0"/>
              <a:t>future</a:t>
            </a:r>
            <a:r>
              <a:rPr lang="cs-CZ" dirty="0" smtClean="0"/>
              <a:t>.</a:t>
            </a:r>
          </a:p>
          <a:p>
            <a:r>
              <a:rPr lang="cs-CZ" dirty="0" err="1" smtClean="0"/>
              <a:t>Potential</a:t>
            </a:r>
            <a:r>
              <a:rPr lang="cs-CZ" dirty="0" smtClean="0"/>
              <a:t> </a:t>
            </a:r>
            <a:r>
              <a:rPr lang="cs-CZ" dirty="0" err="1" smtClean="0"/>
              <a:t>clash</a:t>
            </a:r>
            <a:r>
              <a:rPr lang="cs-CZ" dirty="0" smtClean="0"/>
              <a:t> </a:t>
            </a:r>
            <a:r>
              <a:rPr lang="cs-CZ" dirty="0" err="1" smtClean="0"/>
              <a:t>of</a:t>
            </a:r>
            <a:r>
              <a:rPr lang="cs-CZ" dirty="0" smtClean="0"/>
              <a:t> </a:t>
            </a:r>
            <a:r>
              <a:rPr lang="cs-CZ" dirty="0" err="1" smtClean="0"/>
              <a:t>interest</a:t>
            </a:r>
            <a:r>
              <a:rPr lang="cs-CZ" dirty="0" smtClean="0"/>
              <a:t> </a:t>
            </a:r>
            <a:r>
              <a:rPr lang="cs-CZ" dirty="0" err="1" smtClean="0"/>
              <a:t>is</a:t>
            </a:r>
            <a:r>
              <a:rPr lang="cs-CZ" dirty="0" smtClean="0"/>
              <a:t> </a:t>
            </a:r>
            <a:r>
              <a:rPr lang="cs-CZ" dirty="0" err="1" smtClean="0"/>
              <a:t>better</a:t>
            </a:r>
            <a:r>
              <a:rPr lang="cs-CZ" dirty="0" smtClean="0"/>
              <a:t> </a:t>
            </a:r>
            <a:r>
              <a:rPr lang="cs-CZ" dirty="0" err="1" smtClean="0"/>
              <a:t>prevented</a:t>
            </a:r>
            <a:r>
              <a:rPr lang="cs-CZ" dirty="0" smtClean="0"/>
              <a:t> in plurality </a:t>
            </a:r>
            <a:r>
              <a:rPr lang="cs-CZ" dirty="0" err="1" smtClean="0"/>
              <a:t>of</a:t>
            </a:r>
            <a:r>
              <a:rPr lang="cs-CZ" dirty="0" smtClean="0"/>
              <a:t> </a:t>
            </a:r>
            <a:r>
              <a:rPr lang="cs-CZ" dirty="0" err="1" smtClean="0"/>
              <a:t>supporters</a:t>
            </a:r>
            <a:r>
              <a:rPr lang="cs-CZ" dirty="0" smtClean="0"/>
              <a:t>.</a:t>
            </a:r>
            <a:endParaRPr lang="cs-CZ" dirty="0"/>
          </a:p>
        </p:txBody>
      </p:sp>
      <p:sp>
        <p:nvSpPr>
          <p:cNvPr id="4" name="Zástupný symbol pro číslo snímku 3"/>
          <p:cNvSpPr>
            <a:spLocks noGrp="1"/>
          </p:cNvSpPr>
          <p:nvPr>
            <p:ph type="sldNum" sz="quarter" idx="12"/>
          </p:nvPr>
        </p:nvSpPr>
        <p:spPr/>
        <p:txBody>
          <a:bodyPr/>
          <a:lstStyle/>
          <a:p>
            <a:fld id="{97E8AC83-DE99-4CDB-9400-14404CF58C7A}" type="slidenum">
              <a:rPr lang="cs-CZ" smtClean="0"/>
              <a:t>10</a:t>
            </a:fld>
            <a:endParaRPr lang="cs-CZ"/>
          </a:p>
        </p:txBody>
      </p:sp>
    </p:spTree>
    <p:extLst>
      <p:ext uri="{BB962C8B-B14F-4D97-AF65-F5344CB8AC3E}">
        <p14:creationId xmlns:p14="http://schemas.microsoft.com/office/powerpoint/2010/main" val="216903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cs-CZ" altLang="cs-CZ" dirty="0"/>
              <a:t>2</a:t>
            </a:r>
            <a:r>
              <a:rPr lang="cs-CZ" altLang="cs-CZ" dirty="0" smtClean="0"/>
              <a:t>. </a:t>
            </a:r>
            <a:r>
              <a:rPr lang="en-US" altLang="cs-CZ" dirty="0" smtClean="0"/>
              <a:t>Guardian without Restriction of Legal Capacity</a:t>
            </a:r>
          </a:p>
        </p:txBody>
      </p:sp>
      <p:sp>
        <p:nvSpPr>
          <p:cNvPr id="10243" name="Rectangle 3"/>
          <p:cNvSpPr>
            <a:spLocks noGrp="1" noChangeArrowheads="1"/>
          </p:cNvSpPr>
          <p:nvPr>
            <p:ph idx="1"/>
          </p:nvPr>
        </p:nvSpPr>
        <p:spPr/>
        <p:txBody>
          <a:bodyPr>
            <a:normAutofit fontScale="92500" lnSpcReduction="20000"/>
          </a:bodyPr>
          <a:lstStyle/>
          <a:p>
            <a:pPr marL="0" indent="0">
              <a:buNone/>
              <a:defRPr/>
            </a:pPr>
            <a:r>
              <a:rPr lang="cs-CZ" dirty="0" err="1" smtClean="0">
                <a:latin typeface="+mn-lt"/>
              </a:rPr>
              <a:t>While</a:t>
            </a:r>
            <a:r>
              <a:rPr lang="cs-CZ" dirty="0" smtClean="0">
                <a:latin typeface="+mn-lt"/>
              </a:rPr>
              <a:t> </a:t>
            </a:r>
            <a:r>
              <a:rPr lang="en-US" dirty="0" smtClean="0">
                <a:latin typeface="+mn-lt"/>
              </a:rPr>
              <a:t>Court </a:t>
            </a:r>
            <a:r>
              <a:rPr lang="en-US" dirty="0" smtClean="0">
                <a:latin typeface="+mn-lt"/>
              </a:rPr>
              <a:t>appoints </a:t>
            </a:r>
            <a:r>
              <a:rPr lang="en-US" dirty="0" smtClean="0">
                <a:latin typeface="+mn-lt"/>
              </a:rPr>
              <a:t>a </a:t>
            </a:r>
            <a:r>
              <a:rPr lang="en-US" dirty="0" smtClean="0">
                <a:latin typeface="+mn-lt"/>
              </a:rPr>
              <a:t>guardian on request of a person </a:t>
            </a:r>
            <a:r>
              <a:rPr lang="cs-CZ" dirty="0" smtClean="0">
                <a:latin typeface="+mn-lt"/>
              </a:rPr>
              <a:t>to </a:t>
            </a:r>
            <a:r>
              <a:rPr lang="cs-CZ" dirty="0" err="1" smtClean="0">
                <a:latin typeface="+mn-lt"/>
              </a:rPr>
              <a:t>whom</a:t>
            </a:r>
            <a:r>
              <a:rPr lang="cs-CZ" dirty="0" smtClean="0">
                <a:latin typeface="+mn-lt"/>
              </a:rPr>
              <a:t> </a:t>
            </a:r>
            <a:r>
              <a:rPr lang="en-US" dirty="0" smtClean="0">
                <a:latin typeface="+mn-lt"/>
              </a:rPr>
              <a:t>disability causes difficulties in </a:t>
            </a:r>
            <a:r>
              <a:rPr lang="cs-CZ" dirty="0" err="1" smtClean="0"/>
              <a:t>administering</a:t>
            </a:r>
            <a:r>
              <a:rPr lang="en-US" dirty="0" smtClean="0">
                <a:latin typeface="+mn-lt"/>
              </a:rPr>
              <a:t> property or </a:t>
            </a:r>
            <a:r>
              <a:rPr lang="cs-CZ" dirty="0" err="1" smtClean="0">
                <a:latin typeface="+mn-lt"/>
              </a:rPr>
              <a:t>defending</a:t>
            </a:r>
            <a:r>
              <a:rPr lang="cs-CZ" dirty="0" smtClean="0">
                <a:latin typeface="+mn-lt"/>
              </a:rPr>
              <a:t> </a:t>
            </a:r>
            <a:r>
              <a:rPr lang="en-US" dirty="0" smtClean="0">
                <a:latin typeface="+mn-lt"/>
              </a:rPr>
              <a:t>rights</a:t>
            </a:r>
          </a:p>
          <a:p>
            <a:pPr>
              <a:defRPr/>
            </a:pPr>
            <a:r>
              <a:rPr lang="en-US" dirty="0"/>
              <a:t>determines the scope of guardian´s </a:t>
            </a:r>
            <a:r>
              <a:rPr lang="en-US" dirty="0" smtClean="0"/>
              <a:t>competencies</a:t>
            </a:r>
            <a:r>
              <a:rPr lang="en-US" dirty="0" smtClean="0">
                <a:latin typeface="+mn-lt"/>
              </a:rPr>
              <a:t> </a:t>
            </a:r>
            <a:r>
              <a:rPr lang="cs-CZ" dirty="0" err="1" smtClean="0"/>
              <a:t>accordingly</a:t>
            </a:r>
            <a:r>
              <a:rPr lang="cs-CZ" dirty="0" smtClean="0"/>
              <a:t> to </a:t>
            </a:r>
            <a:r>
              <a:rPr lang="cs-CZ" dirty="0" err="1" smtClean="0"/>
              <a:t>the</a:t>
            </a:r>
            <a:r>
              <a:rPr lang="cs-CZ" dirty="0" smtClean="0"/>
              <a:t> </a:t>
            </a:r>
            <a:r>
              <a:rPr lang="en-US" dirty="0" smtClean="0">
                <a:latin typeface="+mn-lt"/>
              </a:rPr>
              <a:t>request</a:t>
            </a:r>
            <a:endParaRPr lang="cs-CZ" dirty="0" smtClean="0">
              <a:latin typeface="+mn-lt"/>
            </a:endParaRPr>
          </a:p>
          <a:p>
            <a:pPr>
              <a:defRPr/>
            </a:pPr>
            <a:r>
              <a:rPr lang="cs-CZ" dirty="0"/>
              <a:t>g</a:t>
            </a:r>
            <a:r>
              <a:rPr lang="en-US" dirty="0" err="1" smtClean="0">
                <a:latin typeface="+mn-lt"/>
              </a:rPr>
              <a:t>uardian</a:t>
            </a:r>
            <a:r>
              <a:rPr lang="en-US" dirty="0" smtClean="0">
                <a:latin typeface="+mn-lt"/>
              </a:rPr>
              <a:t> </a:t>
            </a:r>
            <a:r>
              <a:rPr lang="en-US" dirty="0" smtClean="0">
                <a:latin typeface="+mn-lt"/>
              </a:rPr>
              <a:t>acts </a:t>
            </a:r>
            <a:r>
              <a:rPr lang="cs-CZ" dirty="0" err="1" smtClean="0">
                <a:latin typeface="+mn-lt"/>
              </a:rPr>
              <a:t>jointly</a:t>
            </a:r>
            <a:r>
              <a:rPr lang="cs-CZ" dirty="0" smtClean="0">
                <a:latin typeface="+mn-lt"/>
              </a:rPr>
              <a:t> </a:t>
            </a:r>
            <a:r>
              <a:rPr lang="en-US" dirty="0" smtClean="0">
                <a:latin typeface="+mn-lt"/>
              </a:rPr>
              <a:t>with </a:t>
            </a:r>
            <a:r>
              <a:rPr lang="en-US" dirty="0" smtClean="0">
                <a:latin typeface="+mn-lt"/>
              </a:rPr>
              <a:t>a person or consistently with his/her </a:t>
            </a:r>
            <a:r>
              <a:rPr lang="en-US" dirty="0" smtClean="0">
                <a:latin typeface="+mn-lt"/>
              </a:rPr>
              <a:t>will</a:t>
            </a:r>
            <a:endParaRPr lang="cs-CZ" dirty="0" smtClean="0">
              <a:latin typeface="+mn-lt"/>
            </a:endParaRPr>
          </a:p>
          <a:p>
            <a:pPr>
              <a:defRPr/>
            </a:pPr>
            <a:r>
              <a:rPr lang="cs-CZ" dirty="0" err="1"/>
              <a:t>While</a:t>
            </a:r>
            <a:r>
              <a:rPr lang="cs-CZ" dirty="0"/>
              <a:t> </a:t>
            </a:r>
            <a:r>
              <a:rPr lang="cs-CZ" dirty="0" err="1"/>
              <a:t>the</a:t>
            </a:r>
            <a:r>
              <a:rPr lang="cs-CZ" dirty="0"/>
              <a:t> </a:t>
            </a:r>
            <a:r>
              <a:rPr lang="cs-CZ" dirty="0" err="1"/>
              <a:t>will</a:t>
            </a:r>
            <a:r>
              <a:rPr lang="cs-CZ" dirty="0"/>
              <a:t> </a:t>
            </a:r>
            <a:r>
              <a:rPr lang="cs-CZ" dirty="0" err="1"/>
              <a:t>of</a:t>
            </a:r>
            <a:r>
              <a:rPr lang="cs-CZ" dirty="0"/>
              <a:t> person </a:t>
            </a:r>
            <a:r>
              <a:rPr lang="cs-CZ" dirty="0" err="1"/>
              <a:t>cannot</a:t>
            </a:r>
            <a:r>
              <a:rPr lang="cs-CZ" dirty="0"/>
              <a:t> </a:t>
            </a:r>
            <a:r>
              <a:rPr lang="cs-CZ" dirty="0" err="1"/>
              <a:t>be</a:t>
            </a:r>
            <a:r>
              <a:rPr lang="cs-CZ" dirty="0"/>
              <a:t> </a:t>
            </a:r>
            <a:r>
              <a:rPr lang="cs-CZ" dirty="0" err="1"/>
              <a:t>ascertained</a:t>
            </a:r>
            <a:r>
              <a:rPr lang="cs-CZ" dirty="0"/>
              <a:t>, </a:t>
            </a:r>
            <a:r>
              <a:rPr lang="cs-CZ" dirty="0" err="1"/>
              <a:t>guardian</a:t>
            </a:r>
            <a:r>
              <a:rPr lang="cs-CZ" dirty="0"/>
              <a:t> has to </a:t>
            </a:r>
            <a:r>
              <a:rPr lang="cs-CZ" dirty="0" err="1"/>
              <a:t>apply</a:t>
            </a:r>
            <a:r>
              <a:rPr lang="cs-CZ" dirty="0"/>
              <a:t> </a:t>
            </a:r>
            <a:r>
              <a:rPr lang="cs-CZ" dirty="0" err="1"/>
              <a:t>court</a:t>
            </a:r>
            <a:r>
              <a:rPr lang="cs-CZ" dirty="0"/>
              <a:t> to </a:t>
            </a:r>
            <a:r>
              <a:rPr lang="cs-CZ" dirty="0" err="1"/>
              <a:t>take</a:t>
            </a:r>
            <a:r>
              <a:rPr lang="cs-CZ" dirty="0"/>
              <a:t> </a:t>
            </a:r>
            <a:r>
              <a:rPr lang="cs-CZ" dirty="0" err="1"/>
              <a:t>decision</a:t>
            </a:r>
            <a:endParaRPr lang="en-US" dirty="0"/>
          </a:p>
          <a:p>
            <a:pPr>
              <a:defRPr/>
            </a:pPr>
            <a:r>
              <a:rPr lang="cs-CZ" dirty="0" err="1" smtClean="0"/>
              <a:t>court</a:t>
            </a:r>
            <a:r>
              <a:rPr lang="cs-CZ" dirty="0" smtClean="0"/>
              <a:t> </a:t>
            </a:r>
            <a:r>
              <a:rPr lang="cs-CZ" dirty="0" err="1" smtClean="0"/>
              <a:t>removes</a:t>
            </a:r>
            <a:r>
              <a:rPr lang="cs-CZ" dirty="0" smtClean="0"/>
              <a:t> </a:t>
            </a:r>
            <a:r>
              <a:rPr lang="cs-CZ" dirty="0" err="1" smtClean="0"/>
              <a:t>guardian</a:t>
            </a:r>
            <a:r>
              <a:rPr lang="cs-CZ" dirty="0" smtClean="0"/>
              <a:t> on </a:t>
            </a:r>
            <a:r>
              <a:rPr lang="cs-CZ" dirty="0" err="1" smtClean="0"/>
              <a:t>rerequest</a:t>
            </a:r>
            <a:r>
              <a:rPr lang="cs-CZ" dirty="0" smtClean="0"/>
              <a:t> </a:t>
            </a:r>
            <a:r>
              <a:rPr lang="cs-CZ" dirty="0" err="1" smtClean="0"/>
              <a:t>of</a:t>
            </a:r>
            <a:r>
              <a:rPr lang="cs-CZ" dirty="0" smtClean="0"/>
              <a:t> person</a:t>
            </a:r>
            <a:endParaRPr lang="cs-CZ" dirty="0" smtClean="0">
              <a:latin typeface="+mn-lt"/>
            </a:endParaRPr>
          </a:p>
        </p:txBody>
      </p:sp>
    </p:spTree>
    <p:extLst>
      <p:ext uri="{BB962C8B-B14F-4D97-AF65-F5344CB8AC3E}">
        <p14:creationId xmlns:p14="http://schemas.microsoft.com/office/powerpoint/2010/main" val="3080215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cs-CZ" dirty="0" smtClean="0"/>
              <a:t>Guardianship</a:t>
            </a:r>
            <a:r>
              <a:rPr lang="cs-CZ" altLang="cs-CZ" dirty="0" smtClean="0"/>
              <a:t> – in </a:t>
            </a:r>
            <a:r>
              <a:rPr lang="cs-CZ" altLang="cs-CZ" dirty="0" err="1" smtClean="0"/>
              <a:t>general</a:t>
            </a:r>
            <a:endParaRPr lang="en-US" dirty="0"/>
          </a:p>
        </p:txBody>
      </p:sp>
      <p:sp>
        <p:nvSpPr>
          <p:cNvPr id="3" name="Zástupný symbol pro obsah 2"/>
          <p:cNvSpPr>
            <a:spLocks noGrp="1"/>
          </p:cNvSpPr>
          <p:nvPr>
            <p:ph idx="1"/>
          </p:nvPr>
        </p:nvSpPr>
        <p:spPr>
          <a:xfrm>
            <a:off x="457200" y="1484784"/>
            <a:ext cx="8229600" cy="4641379"/>
          </a:xfrm>
        </p:spPr>
        <p:txBody>
          <a:bodyPr>
            <a:normAutofit fontScale="77500" lnSpcReduction="20000"/>
          </a:bodyPr>
          <a:lstStyle/>
          <a:p>
            <a:pPr>
              <a:defRPr/>
            </a:pPr>
            <a:r>
              <a:rPr lang="en-US" dirty="0" smtClean="0"/>
              <a:t>Court can appoint a guardian while it is </a:t>
            </a:r>
            <a:r>
              <a:rPr lang="cs-CZ" dirty="0" err="1" smtClean="0"/>
              <a:t>necessary</a:t>
            </a:r>
            <a:r>
              <a:rPr lang="cs-CZ" dirty="0" smtClean="0"/>
              <a:t> </a:t>
            </a:r>
            <a:r>
              <a:rPr lang="en-US" dirty="0" smtClean="0"/>
              <a:t>to protect interests of </a:t>
            </a:r>
            <a:r>
              <a:rPr lang="cs-CZ" dirty="0" smtClean="0"/>
              <a:t>person</a:t>
            </a:r>
            <a:r>
              <a:rPr lang="en-US" dirty="0" smtClean="0"/>
              <a:t> or public interest, namely while</a:t>
            </a:r>
          </a:p>
          <a:p>
            <a:pPr lvl="1">
              <a:defRPr/>
            </a:pPr>
            <a:r>
              <a:rPr lang="en-US" dirty="0" smtClean="0"/>
              <a:t>Legal capacity of </a:t>
            </a:r>
            <a:r>
              <a:rPr lang="cs-CZ" dirty="0" smtClean="0"/>
              <a:t>person</a:t>
            </a:r>
            <a:r>
              <a:rPr lang="en-US" dirty="0" smtClean="0"/>
              <a:t> is being restricted</a:t>
            </a:r>
          </a:p>
          <a:p>
            <a:pPr lvl="1">
              <a:defRPr/>
            </a:pPr>
            <a:r>
              <a:rPr lang="cs-CZ" dirty="0" smtClean="0"/>
              <a:t>D</a:t>
            </a:r>
            <a:r>
              <a:rPr lang="en-US" dirty="0" err="1" smtClean="0"/>
              <a:t>isability</a:t>
            </a:r>
            <a:r>
              <a:rPr lang="en-US" dirty="0" smtClean="0"/>
              <a:t> </a:t>
            </a:r>
            <a:r>
              <a:rPr lang="en-US" dirty="0"/>
              <a:t>causes </a:t>
            </a:r>
            <a:r>
              <a:rPr lang="cs-CZ" dirty="0" smtClean="0"/>
              <a:t>person </a:t>
            </a:r>
            <a:r>
              <a:rPr lang="en-US" dirty="0" smtClean="0"/>
              <a:t>difficulties </a:t>
            </a:r>
            <a:r>
              <a:rPr lang="en-US" dirty="0"/>
              <a:t>in </a:t>
            </a:r>
            <a:r>
              <a:rPr lang="cs-CZ" dirty="0" err="1"/>
              <a:t>administering</a:t>
            </a:r>
            <a:r>
              <a:rPr lang="en-US" dirty="0"/>
              <a:t> property or </a:t>
            </a:r>
            <a:r>
              <a:rPr lang="cs-CZ" dirty="0" err="1"/>
              <a:t>defending</a:t>
            </a:r>
            <a:r>
              <a:rPr lang="cs-CZ" dirty="0"/>
              <a:t> </a:t>
            </a:r>
            <a:r>
              <a:rPr lang="en-US" dirty="0"/>
              <a:t>rights</a:t>
            </a:r>
            <a:endParaRPr lang="en-US" dirty="0" smtClean="0"/>
          </a:p>
          <a:p>
            <a:pPr>
              <a:defRPr/>
            </a:pPr>
            <a:r>
              <a:rPr lang="en-US" dirty="0" smtClean="0"/>
              <a:t>Guardianship thus can be appointed with or without restriction of individual‘s legal capacity</a:t>
            </a:r>
          </a:p>
          <a:p>
            <a:pPr>
              <a:defRPr/>
            </a:pPr>
            <a:r>
              <a:rPr lang="en-US" b="1" dirty="0" smtClean="0"/>
              <a:t>Guardianship without restriction of legal capacity is to be used </a:t>
            </a:r>
            <a:r>
              <a:rPr lang="en-US" b="1" dirty="0" smtClean="0"/>
              <a:t>primarily</a:t>
            </a:r>
            <a:endParaRPr lang="cs-CZ" b="1" dirty="0" smtClean="0"/>
          </a:p>
          <a:p>
            <a:pPr>
              <a:defRPr/>
            </a:pPr>
            <a:r>
              <a:rPr lang="cs-CZ" dirty="0" err="1"/>
              <a:t>l</a:t>
            </a:r>
            <a:r>
              <a:rPr lang="cs-CZ" dirty="0" err="1" smtClean="0"/>
              <a:t>aw</a:t>
            </a:r>
            <a:r>
              <a:rPr lang="cs-CZ" dirty="0" smtClean="0"/>
              <a:t> </a:t>
            </a:r>
            <a:r>
              <a:rPr lang="cs-CZ" dirty="0" err="1" smtClean="0"/>
              <a:t>formulates</a:t>
            </a:r>
            <a:r>
              <a:rPr lang="cs-CZ" dirty="0" smtClean="0"/>
              <a:t>  many </a:t>
            </a:r>
            <a:r>
              <a:rPr lang="cs-CZ" dirty="0" err="1" smtClean="0"/>
              <a:t>new</a:t>
            </a:r>
            <a:r>
              <a:rPr lang="cs-CZ" dirty="0" smtClean="0"/>
              <a:t> </a:t>
            </a:r>
            <a:r>
              <a:rPr lang="cs-CZ" dirty="0" err="1" smtClean="0"/>
              <a:t>duties</a:t>
            </a:r>
            <a:r>
              <a:rPr lang="cs-CZ" dirty="0" smtClean="0"/>
              <a:t> </a:t>
            </a:r>
            <a:r>
              <a:rPr lang="cs-CZ" dirty="0" err="1" smtClean="0"/>
              <a:t>of</a:t>
            </a:r>
            <a:r>
              <a:rPr lang="cs-CZ" dirty="0" smtClean="0"/>
              <a:t> </a:t>
            </a:r>
            <a:r>
              <a:rPr lang="cs-CZ" dirty="0" err="1" smtClean="0"/>
              <a:t>guardian</a:t>
            </a:r>
            <a:r>
              <a:rPr lang="cs-CZ" dirty="0" smtClean="0"/>
              <a:t> in </a:t>
            </a:r>
            <a:r>
              <a:rPr lang="cs-CZ" dirty="0" err="1" smtClean="0"/>
              <a:t>order</a:t>
            </a:r>
            <a:r>
              <a:rPr lang="cs-CZ" dirty="0" smtClean="0"/>
              <a:t> to </a:t>
            </a:r>
            <a:r>
              <a:rPr lang="cs-CZ" dirty="0" err="1" smtClean="0"/>
              <a:t>find</a:t>
            </a:r>
            <a:r>
              <a:rPr lang="cs-CZ" dirty="0" smtClean="0"/>
              <a:t> and </a:t>
            </a:r>
            <a:r>
              <a:rPr lang="cs-CZ" dirty="0" err="1" smtClean="0"/>
              <a:t>respect</a:t>
            </a:r>
            <a:r>
              <a:rPr lang="cs-CZ" dirty="0" smtClean="0"/>
              <a:t> </a:t>
            </a:r>
            <a:r>
              <a:rPr lang="cs-CZ" dirty="0" err="1" smtClean="0"/>
              <a:t>individuals</a:t>
            </a:r>
            <a:r>
              <a:rPr lang="cs-CZ" dirty="0" smtClean="0"/>
              <a:t> </a:t>
            </a:r>
            <a:r>
              <a:rPr lang="cs-CZ" dirty="0" err="1" smtClean="0"/>
              <a:t>will</a:t>
            </a:r>
            <a:r>
              <a:rPr lang="cs-CZ" dirty="0" smtClean="0"/>
              <a:t> and </a:t>
            </a:r>
            <a:r>
              <a:rPr lang="cs-CZ" dirty="0" err="1" smtClean="0"/>
              <a:t>preferences</a:t>
            </a:r>
            <a:r>
              <a:rPr lang="cs-CZ" dirty="0" smtClean="0"/>
              <a:t>. </a:t>
            </a:r>
            <a:r>
              <a:rPr lang="cs-CZ" dirty="0" err="1" smtClean="0"/>
              <a:t>Contrary</a:t>
            </a:r>
            <a:r>
              <a:rPr lang="cs-CZ" dirty="0" smtClean="0"/>
              <a:t>, </a:t>
            </a:r>
            <a:r>
              <a:rPr lang="cs-CZ" dirty="0" err="1" smtClean="0"/>
              <a:t>it</a:t>
            </a:r>
            <a:r>
              <a:rPr lang="cs-CZ" dirty="0" smtClean="0"/>
              <a:t> </a:t>
            </a:r>
            <a:r>
              <a:rPr lang="cs-CZ" dirty="0" err="1" smtClean="0"/>
              <a:t>is</a:t>
            </a:r>
            <a:r>
              <a:rPr lang="cs-CZ" dirty="0" smtClean="0"/>
              <a:t> not very </a:t>
            </a:r>
            <a:r>
              <a:rPr lang="cs-CZ" dirty="0" err="1" smtClean="0"/>
              <a:t>specific</a:t>
            </a:r>
            <a:r>
              <a:rPr lang="cs-CZ" dirty="0" smtClean="0"/>
              <a:t> in </a:t>
            </a:r>
            <a:r>
              <a:rPr lang="cs-CZ" dirty="0" err="1" smtClean="0"/>
              <a:t>means</a:t>
            </a:r>
            <a:r>
              <a:rPr lang="cs-CZ" dirty="0" smtClean="0"/>
              <a:t> </a:t>
            </a:r>
            <a:r>
              <a:rPr lang="cs-CZ" dirty="0" err="1" smtClean="0"/>
              <a:t>of</a:t>
            </a:r>
            <a:r>
              <a:rPr lang="cs-CZ" dirty="0" smtClean="0"/>
              <a:t> </a:t>
            </a:r>
            <a:r>
              <a:rPr lang="cs-CZ" dirty="0" err="1" smtClean="0"/>
              <a:t>control</a:t>
            </a:r>
            <a:r>
              <a:rPr lang="cs-CZ" dirty="0" smtClean="0"/>
              <a:t> in </a:t>
            </a:r>
            <a:r>
              <a:rPr lang="cs-CZ" dirty="0" err="1" smtClean="0"/>
              <a:t>this</a:t>
            </a:r>
            <a:r>
              <a:rPr lang="cs-CZ" dirty="0" smtClean="0"/>
              <a:t> </a:t>
            </a:r>
            <a:r>
              <a:rPr lang="cs-CZ" dirty="0" err="1" smtClean="0"/>
              <a:t>field</a:t>
            </a:r>
            <a:r>
              <a:rPr lang="cs-CZ" dirty="0" smtClean="0"/>
              <a:t>.</a:t>
            </a:r>
            <a:endParaRPr lang="en-US" dirty="0" smtClean="0"/>
          </a:p>
        </p:txBody>
      </p:sp>
      <p:sp>
        <p:nvSpPr>
          <p:cNvPr id="4" name="Zástupný symbol pro zápatí 3"/>
          <p:cNvSpPr>
            <a:spLocks noGrp="1"/>
          </p:cNvSpPr>
          <p:nvPr>
            <p:ph type="ftr" sz="quarter" idx="11"/>
          </p:nvPr>
        </p:nvSpPr>
        <p:spPr/>
        <p:txBody>
          <a:bodyPr/>
          <a:lstStyle/>
          <a:p>
            <a:r>
              <a:rPr lang="cs-CZ" smtClean="0"/>
              <a:t>www.kvalitavpraxi.cz</a:t>
            </a:r>
            <a:endParaRPr lang="cs-CZ"/>
          </a:p>
        </p:txBody>
      </p:sp>
      <p:sp>
        <p:nvSpPr>
          <p:cNvPr id="5" name="Zástupný symbol pro číslo snímku 4"/>
          <p:cNvSpPr>
            <a:spLocks noGrp="1"/>
          </p:cNvSpPr>
          <p:nvPr>
            <p:ph type="sldNum" sz="quarter" idx="12"/>
          </p:nvPr>
        </p:nvSpPr>
        <p:spPr/>
        <p:txBody>
          <a:bodyPr/>
          <a:lstStyle/>
          <a:p>
            <a:fld id="{97E8AC83-DE99-4CDB-9400-14404CF58C7A}" type="slidenum">
              <a:rPr lang="cs-CZ" smtClean="0"/>
              <a:t>12</a:t>
            </a:fld>
            <a:endParaRPr lang="cs-CZ"/>
          </a:p>
        </p:txBody>
      </p:sp>
    </p:spTree>
    <p:extLst>
      <p:ext uri="{BB962C8B-B14F-4D97-AF65-F5344CB8AC3E}">
        <p14:creationId xmlns:p14="http://schemas.microsoft.com/office/powerpoint/2010/main" val="2743062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cs-CZ" altLang="cs-CZ" dirty="0"/>
              <a:t>3</a:t>
            </a:r>
            <a:r>
              <a:rPr lang="cs-CZ" altLang="cs-CZ" dirty="0" smtClean="0"/>
              <a:t>. </a:t>
            </a:r>
            <a:r>
              <a:rPr lang="en-US" altLang="cs-CZ" dirty="0" smtClean="0"/>
              <a:t>Advanced Directive/Living will</a:t>
            </a:r>
          </a:p>
        </p:txBody>
      </p:sp>
      <p:sp>
        <p:nvSpPr>
          <p:cNvPr id="122883" name="Rectangle 3"/>
          <p:cNvSpPr>
            <a:spLocks noGrp="1" noChangeArrowheads="1"/>
          </p:cNvSpPr>
          <p:nvPr>
            <p:ph idx="1"/>
          </p:nvPr>
        </p:nvSpPr>
        <p:spPr/>
        <p:txBody>
          <a:bodyPr>
            <a:normAutofit fontScale="85000" lnSpcReduction="10000"/>
          </a:bodyPr>
          <a:lstStyle/>
          <a:p>
            <a:pPr algn="just">
              <a:defRPr/>
            </a:pPr>
            <a:r>
              <a:rPr lang="cs-CZ" sz="3200" dirty="0" err="1" smtClean="0">
                <a:latin typeface="Calibri" pitchFamily="34" charset="0"/>
              </a:rPr>
              <a:t>Preventive</a:t>
            </a:r>
            <a:r>
              <a:rPr lang="cs-CZ" sz="3200" dirty="0" smtClean="0">
                <a:latin typeface="Calibri" pitchFamily="34" charset="0"/>
              </a:rPr>
              <a:t> </a:t>
            </a:r>
            <a:r>
              <a:rPr lang="cs-CZ" sz="3200" dirty="0" err="1" smtClean="0">
                <a:latin typeface="Calibri" pitchFamily="34" charset="0"/>
              </a:rPr>
              <a:t>measure</a:t>
            </a:r>
            <a:endParaRPr lang="cs-CZ" sz="3200" dirty="0" smtClean="0">
              <a:latin typeface="Calibri" pitchFamily="34" charset="0"/>
            </a:endParaRPr>
          </a:p>
          <a:p>
            <a:pPr algn="just">
              <a:defRPr/>
            </a:pPr>
            <a:r>
              <a:rPr lang="cs-CZ" sz="3200" dirty="0" err="1" smtClean="0">
                <a:latin typeface="Calibri" pitchFamily="34" charset="0"/>
              </a:rPr>
              <a:t>Preliminary</a:t>
            </a:r>
            <a:r>
              <a:rPr lang="cs-CZ" sz="3200" dirty="0" smtClean="0">
                <a:latin typeface="Calibri" pitchFamily="34" charset="0"/>
              </a:rPr>
              <a:t> </a:t>
            </a:r>
            <a:r>
              <a:rPr lang="cs-CZ" sz="3200" dirty="0" err="1" smtClean="0">
                <a:latin typeface="Calibri" pitchFamily="34" charset="0"/>
              </a:rPr>
              <a:t>declaration</a:t>
            </a:r>
            <a:r>
              <a:rPr lang="cs-CZ" sz="3200" dirty="0" smtClean="0">
                <a:latin typeface="Calibri" pitchFamily="34" charset="0"/>
              </a:rPr>
              <a:t> </a:t>
            </a:r>
            <a:r>
              <a:rPr lang="cs-CZ" sz="3200" dirty="0" err="1" smtClean="0">
                <a:latin typeface="Calibri" pitchFamily="34" charset="0"/>
              </a:rPr>
              <a:t>of</a:t>
            </a:r>
            <a:r>
              <a:rPr lang="cs-CZ" sz="3200" dirty="0" smtClean="0">
                <a:latin typeface="Calibri" pitchFamily="34" charset="0"/>
              </a:rPr>
              <a:t> </a:t>
            </a:r>
            <a:r>
              <a:rPr lang="cs-CZ" sz="3200" dirty="0" err="1" smtClean="0">
                <a:latin typeface="Calibri" pitchFamily="34" charset="0"/>
              </a:rPr>
              <a:t>individuals</a:t>
            </a:r>
            <a:r>
              <a:rPr lang="cs-CZ" sz="3200" dirty="0" smtClean="0">
                <a:latin typeface="Calibri" pitchFamily="34" charset="0"/>
              </a:rPr>
              <a:t> </a:t>
            </a:r>
            <a:r>
              <a:rPr lang="en-US" sz="3200" dirty="0" smtClean="0">
                <a:latin typeface="Calibri" pitchFamily="34" charset="0"/>
              </a:rPr>
              <a:t>will for </a:t>
            </a:r>
            <a:r>
              <a:rPr lang="cs-CZ" dirty="0" err="1" smtClean="0">
                <a:latin typeface="Calibri" pitchFamily="34" charset="0"/>
              </a:rPr>
              <a:t>expected</a:t>
            </a:r>
            <a:r>
              <a:rPr lang="cs-CZ" dirty="0" smtClean="0">
                <a:latin typeface="Calibri" pitchFamily="34" charset="0"/>
              </a:rPr>
              <a:t> </a:t>
            </a:r>
            <a:r>
              <a:rPr lang="en-US" sz="3200" dirty="0" smtClean="0">
                <a:latin typeface="Calibri" pitchFamily="34" charset="0"/>
              </a:rPr>
              <a:t>situation of future deficit in mental capacity</a:t>
            </a:r>
            <a:r>
              <a:rPr lang="cs-CZ" sz="3200" dirty="0" smtClean="0">
                <a:latin typeface="Calibri" pitchFamily="34" charset="0"/>
              </a:rPr>
              <a:t>:</a:t>
            </a:r>
            <a:endParaRPr lang="en-US" sz="3200" dirty="0" smtClean="0">
              <a:latin typeface="Calibri" pitchFamily="34" charset="0"/>
            </a:endParaRPr>
          </a:p>
          <a:p>
            <a:pPr lvl="1" algn="just">
              <a:defRPr/>
            </a:pPr>
            <a:r>
              <a:rPr lang="en-US" sz="2800" dirty="0" smtClean="0">
                <a:latin typeface="Calibri" pitchFamily="34" charset="0"/>
              </a:rPr>
              <a:t>How </a:t>
            </a:r>
            <a:r>
              <a:rPr lang="cs-CZ" sz="2800" dirty="0" smtClean="0">
                <a:latin typeface="Calibri" pitchFamily="34" charset="0"/>
              </a:rPr>
              <a:t>and </a:t>
            </a:r>
            <a:r>
              <a:rPr lang="cs-CZ" sz="2800" dirty="0" smtClean="0">
                <a:latin typeface="Calibri" pitchFamily="34" charset="0"/>
              </a:rPr>
              <a:t>by </a:t>
            </a:r>
            <a:r>
              <a:rPr lang="en-US" sz="2800" dirty="0" smtClean="0">
                <a:latin typeface="Calibri" pitchFamily="34" charset="0"/>
              </a:rPr>
              <a:t>his/her </a:t>
            </a:r>
            <a:r>
              <a:rPr lang="en-US" sz="2800" dirty="0" smtClean="0">
                <a:latin typeface="Calibri" pitchFamily="34" charset="0"/>
              </a:rPr>
              <a:t>affairs should be managed</a:t>
            </a:r>
            <a:r>
              <a:rPr lang="cs-CZ" sz="2800" dirty="0" smtClean="0">
                <a:latin typeface="Calibri" pitchFamily="34" charset="0"/>
              </a:rPr>
              <a:t>, by </a:t>
            </a:r>
            <a:r>
              <a:rPr lang="cs-CZ" sz="2800" dirty="0" err="1" smtClean="0">
                <a:latin typeface="Calibri" pitchFamily="34" charset="0"/>
              </a:rPr>
              <a:t>whom</a:t>
            </a:r>
            <a:endParaRPr lang="en-US" sz="2800" dirty="0" smtClean="0">
              <a:latin typeface="Calibri" pitchFamily="34" charset="0"/>
            </a:endParaRPr>
          </a:p>
          <a:p>
            <a:pPr lvl="1" algn="just">
              <a:defRPr/>
            </a:pPr>
            <a:r>
              <a:rPr lang="en-US" sz="2800" dirty="0" smtClean="0">
                <a:latin typeface="Calibri" pitchFamily="34" charset="0"/>
              </a:rPr>
              <a:t>Who </a:t>
            </a:r>
            <a:r>
              <a:rPr lang="cs-CZ" sz="2800" dirty="0" err="1" smtClean="0">
                <a:latin typeface="Calibri" pitchFamily="34" charset="0"/>
              </a:rPr>
              <a:t>should</a:t>
            </a:r>
            <a:r>
              <a:rPr lang="cs-CZ" sz="2800" dirty="0" smtClean="0">
                <a:latin typeface="Calibri" pitchFamily="34" charset="0"/>
              </a:rPr>
              <a:t> </a:t>
            </a:r>
            <a:r>
              <a:rPr lang="en-US" sz="2800" dirty="0" smtClean="0">
                <a:latin typeface="Calibri" pitchFamily="34" charset="0"/>
              </a:rPr>
              <a:t> b</a:t>
            </a:r>
            <a:r>
              <a:rPr lang="cs-CZ" sz="2800" dirty="0" smtClean="0">
                <a:latin typeface="Calibri" pitchFamily="34" charset="0"/>
              </a:rPr>
              <a:t>e</a:t>
            </a:r>
            <a:r>
              <a:rPr lang="en-US" sz="2800" dirty="0" smtClean="0">
                <a:latin typeface="Calibri" pitchFamily="34" charset="0"/>
              </a:rPr>
              <a:t> </a:t>
            </a:r>
            <a:r>
              <a:rPr lang="cs-CZ" sz="2800" dirty="0" smtClean="0">
                <a:latin typeface="Calibri" pitchFamily="34" charset="0"/>
              </a:rPr>
              <a:t>his </a:t>
            </a:r>
            <a:r>
              <a:rPr lang="en-US" sz="2800" dirty="0" smtClean="0">
                <a:latin typeface="Calibri" pitchFamily="34" charset="0"/>
              </a:rPr>
              <a:t> guardian</a:t>
            </a:r>
            <a:r>
              <a:rPr lang="cs-CZ" sz="2800" dirty="0" smtClean="0">
                <a:latin typeface="Calibri" pitchFamily="34" charset="0"/>
              </a:rPr>
              <a:t>, </a:t>
            </a:r>
            <a:r>
              <a:rPr lang="cs-CZ" sz="2800" dirty="0" err="1" smtClean="0">
                <a:latin typeface="Calibri" pitchFamily="34" charset="0"/>
              </a:rPr>
              <a:t>if</a:t>
            </a:r>
            <a:r>
              <a:rPr lang="cs-CZ" sz="2800" dirty="0" smtClean="0">
                <a:latin typeface="Calibri" pitchFamily="34" charset="0"/>
              </a:rPr>
              <a:t> </a:t>
            </a:r>
            <a:r>
              <a:rPr lang="cs-CZ" sz="2800" dirty="0" err="1" smtClean="0">
                <a:latin typeface="Calibri" pitchFamily="34" charset="0"/>
              </a:rPr>
              <a:t>necessary</a:t>
            </a:r>
            <a:endParaRPr lang="en-US" sz="2800" dirty="0" smtClean="0">
              <a:latin typeface="Calibri" pitchFamily="34" charset="0"/>
            </a:endParaRPr>
          </a:p>
          <a:p>
            <a:pPr marL="514350" indent="-457200" algn="just">
              <a:defRPr/>
            </a:pPr>
            <a:r>
              <a:rPr lang="cs-CZ" sz="3200" dirty="0" smtClean="0">
                <a:latin typeface="Calibri" pitchFamily="34" charset="0"/>
              </a:rPr>
              <a:t> </a:t>
            </a:r>
            <a:r>
              <a:rPr lang="cs-CZ" sz="3200" dirty="0" err="1" smtClean="0">
                <a:latin typeface="Calibri" pitchFamily="34" charset="0"/>
              </a:rPr>
              <a:t>If</a:t>
            </a:r>
            <a:r>
              <a:rPr lang="cs-CZ" sz="3200" dirty="0" smtClean="0">
                <a:latin typeface="Calibri" pitchFamily="34" charset="0"/>
              </a:rPr>
              <a:t> t</a:t>
            </a:r>
            <a:r>
              <a:rPr lang="en-US" sz="3200" dirty="0" smtClean="0">
                <a:latin typeface="Calibri" pitchFamily="34" charset="0"/>
              </a:rPr>
              <a:t>he </a:t>
            </a:r>
            <a:r>
              <a:rPr lang="en-US" sz="3200" dirty="0" smtClean="0">
                <a:latin typeface="Calibri" pitchFamily="34" charset="0"/>
              </a:rPr>
              <a:t>form </a:t>
            </a:r>
            <a:r>
              <a:rPr lang="en-US" sz="3200" dirty="0" smtClean="0">
                <a:latin typeface="Calibri" pitchFamily="34" charset="0"/>
              </a:rPr>
              <a:t>is</a:t>
            </a:r>
            <a:r>
              <a:rPr lang="cs-CZ" sz="3200" dirty="0" smtClean="0">
                <a:latin typeface="Calibri" pitchFamily="34" charset="0"/>
              </a:rPr>
              <a:t> </a:t>
            </a:r>
            <a:r>
              <a:rPr lang="cs-CZ" sz="3200" dirty="0" err="1" smtClean="0">
                <a:latin typeface="Calibri" pitchFamily="34" charset="0"/>
              </a:rPr>
              <a:t>kept</a:t>
            </a:r>
            <a:r>
              <a:rPr lang="cs-CZ" sz="3200" dirty="0" smtClean="0">
                <a:latin typeface="Calibri" pitchFamily="34" charset="0"/>
              </a:rPr>
              <a:t>, </a:t>
            </a:r>
            <a:r>
              <a:rPr lang="cs-CZ" sz="3200" dirty="0" err="1" smtClean="0">
                <a:latin typeface="Calibri" pitchFamily="34" charset="0"/>
              </a:rPr>
              <a:t>it</a:t>
            </a:r>
            <a:r>
              <a:rPr lang="cs-CZ" sz="3200" dirty="0" smtClean="0">
                <a:latin typeface="Calibri" pitchFamily="34" charset="0"/>
              </a:rPr>
              <a:t> </a:t>
            </a:r>
            <a:r>
              <a:rPr lang="cs-CZ" sz="3200" dirty="0" err="1" smtClean="0">
                <a:latin typeface="Calibri" pitchFamily="34" charset="0"/>
              </a:rPr>
              <a:t>is</a:t>
            </a:r>
            <a:r>
              <a:rPr lang="cs-CZ" sz="3200" dirty="0" smtClean="0">
                <a:latin typeface="Calibri" pitchFamily="34" charset="0"/>
              </a:rPr>
              <a:t> </a:t>
            </a:r>
            <a:r>
              <a:rPr lang="cs-CZ" sz="3200" dirty="0" err="1" smtClean="0">
                <a:latin typeface="Calibri" pitchFamily="34" charset="0"/>
              </a:rPr>
              <a:t>binding</a:t>
            </a:r>
            <a:r>
              <a:rPr lang="cs-CZ" sz="3200" dirty="0" smtClean="0">
                <a:latin typeface="Calibri" pitchFamily="34" charset="0"/>
              </a:rPr>
              <a:t> </a:t>
            </a:r>
            <a:r>
              <a:rPr lang="cs-CZ" sz="3200" dirty="0" err="1" smtClean="0">
                <a:latin typeface="Calibri" pitchFamily="34" charset="0"/>
              </a:rPr>
              <a:t>for</a:t>
            </a:r>
            <a:r>
              <a:rPr lang="cs-CZ" sz="3200" dirty="0" smtClean="0">
                <a:latin typeface="Calibri" pitchFamily="34" charset="0"/>
              </a:rPr>
              <a:t>  </a:t>
            </a:r>
            <a:r>
              <a:rPr lang="cs-CZ" sz="3200" dirty="0" err="1" smtClean="0">
                <a:latin typeface="Calibri" pitchFamily="34" charset="0"/>
              </a:rPr>
              <a:t>eventual</a:t>
            </a:r>
            <a:r>
              <a:rPr lang="cs-CZ" sz="3200" dirty="0" smtClean="0">
                <a:latin typeface="Calibri" pitchFamily="34" charset="0"/>
              </a:rPr>
              <a:t> </a:t>
            </a:r>
            <a:r>
              <a:rPr lang="cs-CZ" sz="3200" dirty="0" err="1" smtClean="0">
                <a:latin typeface="Calibri" pitchFamily="34" charset="0"/>
              </a:rPr>
              <a:t>deciciding</a:t>
            </a:r>
            <a:r>
              <a:rPr lang="cs-CZ" sz="3200" dirty="0" smtClean="0">
                <a:latin typeface="Calibri" pitchFamily="34" charset="0"/>
              </a:rPr>
              <a:t>. </a:t>
            </a:r>
            <a:r>
              <a:rPr lang="cs-CZ" sz="3200" dirty="0" err="1" smtClean="0">
                <a:latin typeface="Calibri" pitchFamily="34" charset="0"/>
              </a:rPr>
              <a:t>If</a:t>
            </a:r>
            <a:r>
              <a:rPr lang="cs-CZ" sz="3200" dirty="0" smtClean="0">
                <a:latin typeface="Calibri" pitchFamily="34" charset="0"/>
              </a:rPr>
              <a:t> </a:t>
            </a:r>
            <a:r>
              <a:rPr lang="cs-CZ" sz="3200" dirty="0" err="1" smtClean="0">
                <a:latin typeface="Calibri" pitchFamily="34" charset="0"/>
              </a:rPr>
              <a:t>it</a:t>
            </a:r>
            <a:r>
              <a:rPr lang="cs-CZ" sz="3200" dirty="0" smtClean="0">
                <a:latin typeface="Calibri" pitchFamily="34" charset="0"/>
              </a:rPr>
              <a:t> </a:t>
            </a:r>
            <a:r>
              <a:rPr lang="cs-CZ" sz="3200" dirty="0" err="1" smtClean="0">
                <a:latin typeface="Calibri" pitchFamily="34" charset="0"/>
              </a:rPr>
              <a:t>is</a:t>
            </a:r>
            <a:r>
              <a:rPr lang="cs-CZ" sz="3200" dirty="0" smtClean="0">
                <a:latin typeface="Calibri" pitchFamily="34" charset="0"/>
              </a:rPr>
              <a:t> not </a:t>
            </a:r>
            <a:r>
              <a:rPr lang="cs-CZ" sz="3200" dirty="0" err="1" smtClean="0">
                <a:latin typeface="Calibri" pitchFamily="34" charset="0"/>
              </a:rPr>
              <a:t>kept</a:t>
            </a:r>
            <a:r>
              <a:rPr lang="cs-CZ" sz="3200" dirty="0" smtClean="0">
                <a:latin typeface="Calibri" pitchFamily="34" charset="0"/>
              </a:rPr>
              <a:t>, </a:t>
            </a:r>
            <a:r>
              <a:rPr lang="cs-CZ" sz="3200" dirty="0" err="1" smtClean="0">
                <a:latin typeface="Calibri" pitchFamily="34" charset="0"/>
              </a:rPr>
              <a:t>directive</a:t>
            </a:r>
            <a:r>
              <a:rPr lang="cs-CZ" sz="3200" dirty="0" smtClean="0">
                <a:latin typeface="Calibri" pitchFamily="34" charset="0"/>
              </a:rPr>
              <a:t> has to </a:t>
            </a:r>
            <a:r>
              <a:rPr lang="cs-CZ" sz="3200" dirty="0" err="1" smtClean="0">
                <a:latin typeface="Calibri" pitchFamily="34" charset="0"/>
              </a:rPr>
              <a:t>be</a:t>
            </a:r>
            <a:r>
              <a:rPr lang="cs-CZ" sz="3200" dirty="0" smtClean="0">
                <a:latin typeface="Calibri" pitchFamily="34" charset="0"/>
              </a:rPr>
              <a:t> </a:t>
            </a:r>
            <a:r>
              <a:rPr lang="cs-CZ" sz="3200" dirty="0" err="1" smtClean="0">
                <a:latin typeface="Calibri" pitchFamily="34" charset="0"/>
              </a:rPr>
              <a:t>taken</a:t>
            </a:r>
            <a:r>
              <a:rPr lang="cs-CZ" sz="3200" dirty="0" smtClean="0">
                <a:latin typeface="Calibri" pitchFamily="34" charset="0"/>
              </a:rPr>
              <a:t> </a:t>
            </a:r>
            <a:r>
              <a:rPr lang="cs-CZ" sz="3200" dirty="0" err="1" smtClean="0">
                <a:latin typeface="Calibri" pitchFamily="34" charset="0"/>
              </a:rPr>
              <a:t>into</a:t>
            </a:r>
            <a:r>
              <a:rPr lang="cs-CZ" sz="3200" dirty="0" smtClean="0">
                <a:latin typeface="Calibri" pitchFamily="34" charset="0"/>
              </a:rPr>
              <a:t> </a:t>
            </a:r>
            <a:r>
              <a:rPr lang="cs-CZ" sz="3200" dirty="0" err="1" smtClean="0">
                <a:latin typeface="Calibri" pitchFamily="34" charset="0"/>
              </a:rPr>
              <a:t>consideration</a:t>
            </a:r>
            <a:endParaRPr lang="cs-CZ" sz="3200" dirty="0" smtClean="0">
              <a:latin typeface="Calibri" pitchFamily="34" charset="0"/>
            </a:endParaRPr>
          </a:p>
          <a:p>
            <a:pPr marL="514350" indent="-457200" algn="just">
              <a:defRPr/>
            </a:pPr>
            <a:r>
              <a:rPr lang="cs-CZ" dirty="0" err="1" smtClean="0">
                <a:latin typeface="Calibri" pitchFamily="34" charset="0"/>
              </a:rPr>
              <a:t>There</a:t>
            </a:r>
            <a:r>
              <a:rPr lang="cs-CZ" dirty="0" smtClean="0">
                <a:latin typeface="Calibri" pitchFamily="34" charset="0"/>
              </a:rPr>
              <a:t> </a:t>
            </a:r>
            <a:r>
              <a:rPr lang="cs-CZ" dirty="0" err="1" smtClean="0">
                <a:latin typeface="Calibri" pitchFamily="34" charset="0"/>
              </a:rPr>
              <a:t>is</a:t>
            </a:r>
            <a:r>
              <a:rPr lang="cs-CZ" dirty="0" smtClean="0">
                <a:latin typeface="Calibri" pitchFamily="34" charset="0"/>
              </a:rPr>
              <a:t> a </a:t>
            </a:r>
            <a:r>
              <a:rPr lang="cs-CZ" dirty="0" err="1" smtClean="0">
                <a:latin typeface="Calibri" pitchFamily="34" charset="0"/>
              </a:rPr>
              <a:t>register</a:t>
            </a:r>
            <a:r>
              <a:rPr lang="cs-CZ" dirty="0" smtClean="0">
                <a:latin typeface="Calibri" pitchFamily="34" charset="0"/>
              </a:rPr>
              <a:t> </a:t>
            </a:r>
            <a:r>
              <a:rPr lang="cs-CZ" dirty="0" err="1" smtClean="0">
                <a:latin typeface="Calibri" pitchFamily="34" charset="0"/>
              </a:rPr>
              <a:t>of</a:t>
            </a:r>
            <a:r>
              <a:rPr lang="cs-CZ" dirty="0" smtClean="0">
                <a:latin typeface="Calibri" pitchFamily="34" charset="0"/>
              </a:rPr>
              <a:t> </a:t>
            </a:r>
            <a:r>
              <a:rPr lang="cs-CZ" dirty="0" err="1" smtClean="0">
                <a:latin typeface="Calibri" pitchFamily="34" charset="0"/>
              </a:rPr>
              <a:t>Directives</a:t>
            </a:r>
            <a:r>
              <a:rPr lang="cs-CZ" dirty="0" smtClean="0">
                <a:latin typeface="Calibri" pitchFamily="34" charset="0"/>
              </a:rPr>
              <a:t> </a:t>
            </a:r>
            <a:r>
              <a:rPr lang="en-US" dirty="0"/>
              <a:t>drawn up in the form of a notarial </a:t>
            </a:r>
            <a:r>
              <a:rPr lang="en-US" dirty="0" smtClean="0"/>
              <a:t>deed</a:t>
            </a:r>
            <a:endParaRPr lang="en-US" sz="3200" dirty="0" smtClean="0">
              <a:latin typeface="Calibri" pitchFamily="34" charset="0"/>
            </a:endParaRPr>
          </a:p>
        </p:txBody>
      </p:sp>
    </p:spTree>
    <p:extLst>
      <p:ext uri="{BB962C8B-B14F-4D97-AF65-F5344CB8AC3E}">
        <p14:creationId xmlns:p14="http://schemas.microsoft.com/office/powerpoint/2010/main" val="2143386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cs-CZ" altLang="cs-CZ" dirty="0"/>
              <a:t>4</a:t>
            </a:r>
            <a:r>
              <a:rPr lang="cs-CZ" altLang="cs-CZ" dirty="0" smtClean="0"/>
              <a:t>. </a:t>
            </a:r>
            <a:r>
              <a:rPr lang="cs-CZ" altLang="cs-CZ" dirty="0" err="1" smtClean="0"/>
              <a:t>Representation</a:t>
            </a:r>
            <a:r>
              <a:rPr lang="cs-CZ" altLang="cs-CZ" dirty="0" smtClean="0"/>
              <a:t> by a </a:t>
            </a:r>
            <a:r>
              <a:rPr lang="cs-CZ" altLang="cs-CZ" dirty="0" err="1" smtClean="0"/>
              <a:t>family</a:t>
            </a:r>
            <a:r>
              <a:rPr lang="cs-CZ" altLang="cs-CZ" dirty="0" smtClean="0"/>
              <a:t>/</a:t>
            </a:r>
            <a:r>
              <a:rPr lang="cs-CZ" altLang="cs-CZ" dirty="0" err="1" smtClean="0"/>
              <a:t>household</a:t>
            </a:r>
            <a:r>
              <a:rPr lang="cs-CZ" altLang="cs-CZ" dirty="0" smtClean="0"/>
              <a:t>  </a:t>
            </a:r>
            <a:r>
              <a:rPr lang="cs-CZ" altLang="cs-CZ" dirty="0" err="1"/>
              <a:t>m</a:t>
            </a:r>
            <a:r>
              <a:rPr lang="cs-CZ" altLang="cs-CZ" dirty="0" err="1" smtClean="0"/>
              <a:t>ember</a:t>
            </a:r>
            <a:endParaRPr lang="cs-CZ" altLang="cs-CZ" dirty="0" smtClean="0"/>
          </a:p>
        </p:txBody>
      </p:sp>
      <p:sp>
        <p:nvSpPr>
          <p:cNvPr id="9219" name="Rectangle 3"/>
          <p:cNvSpPr>
            <a:spLocks noGrp="1" noChangeArrowheads="1"/>
          </p:cNvSpPr>
          <p:nvPr>
            <p:ph idx="1"/>
          </p:nvPr>
        </p:nvSpPr>
        <p:spPr/>
        <p:txBody>
          <a:bodyPr>
            <a:normAutofit fontScale="92500" lnSpcReduction="10000"/>
          </a:bodyPr>
          <a:lstStyle/>
          <a:p>
            <a:r>
              <a:rPr lang="en-US" dirty="0" smtClean="0"/>
              <a:t>For person who lacks mental capacity, it is applicable for representation in common everyday acts</a:t>
            </a:r>
          </a:p>
          <a:p>
            <a:r>
              <a:rPr lang="en-US" dirty="0" smtClean="0"/>
              <a:t>Entitled: descendant, ancestor, sibling, spouse, member of household (for 3 years)</a:t>
            </a:r>
          </a:p>
          <a:p>
            <a:r>
              <a:rPr lang="en-US" dirty="0" err="1" smtClean="0"/>
              <a:t>Representant</a:t>
            </a:r>
            <a:r>
              <a:rPr lang="en-US" dirty="0" smtClean="0"/>
              <a:t> let the person know he/she will represent him/her, the person can refuse</a:t>
            </a:r>
          </a:p>
          <a:p>
            <a:r>
              <a:rPr lang="en-US" dirty="0" smtClean="0"/>
              <a:t>Must be approved by a </a:t>
            </a:r>
            <a:r>
              <a:rPr lang="en-US" dirty="0" smtClean="0"/>
              <a:t>court</a:t>
            </a:r>
            <a:r>
              <a:rPr lang="cs-CZ" dirty="0" smtClean="0"/>
              <a:t>, </a:t>
            </a:r>
            <a:r>
              <a:rPr lang="cs-CZ" dirty="0" err="1" smtClean="0"/>
              <a:t>individuals</a:t>
            </a:r>
            <a:r>
              <a:rPr lang="cs-CZ" dirty="0" smtClean="0"/>
              <a:t> </a:t>
            </a:r>
            <a:r>
              <a:rPr lang="cs-CZ" dirty="0" err="1" smtClean="0"/>
              <a:t>ability</a:t>
            </a:r>
            <a:r>
              <a:rPr lang="cs-CZ" dirty="0" smtClean="0"/>
              <a:t> to </a:t>
            </a:r>
            <a:r>
              <a:rPr lang="cs-CZ" dirty="0" err="1" smtClean="0"/>
              <a:t>demonstrate</a:t>
            </a:r>
            <a:r>
              <a:rPr lang="cs-CZ" dirty="0" smtClean="0"/>
              <a:t> </a:t>
            </a:r>
            <a:r>
              <a:rPr lang="cs-CZ" dirty="0" err="1" smtClean="0"/>
              <a:t>wish</a:t>
            </a:r>
            <a:r>
              <a:rPr lang="cs-CZ" dirty="0" smtClean="0"/>
              <a:t> </a:t>
            </a:r>
            <a:r>
              <a:rPr lang="cs-CZ" dirty="0" err="1" smtClean="0"/>
              <a:t>is</a:t>
            </a:r>
            <a:r>
              <a:rPr lang="cs-CZ" dirty="0" smtClean="0"/>
              <a:t> </a:t>
            </a:r>
            <a:r>
              <a:rPr lang="cs-CZ" dirty="0" err="1" smtClean="0"/>
              <a:t>sufficient</a:t>
            </a:r>
            <a:r>
              <a:rPr lang="cs-CZ" dirty="0" smtClean="0"/>
              <a:t> to </a:t>
            </a:r>
            <a:r>
              <a:rPr lang="cs-CZ" dirty="0" err="1" smtClean="0"/>
              <a:t>refuse</a:t>
            </a:r>
            <a:r>
              <a:rPr lang="cs-CZ" dirty="0" smtClean="0"/>
              <a:t> </a:t>
            </a:r>
            <a:r>
              <a:rPr lang="cs-CZ" dirty="0" err="1" smtClean="0"/>
              <a:t>this</a:t>
            </a:r>
            <a:r>
              <a:rPr lang="cs-CZ" dirty="0" smtClean="0"/>
              <a:t> </a:t>
            </a:r>
            <a:r>
              <a:rPr lang="cs-CZ" dirty="0" err="1" smtClean="0"/>
              <a:t>form</a:t>
            </a:r>
            <a:r>
              <a:rPr lang="cs-CZ" dirty="0" smtClean="0"/>
              <a:t> </a:t>
            </a:r>
            <a:r>
              <a:rPr lang="cs-CZ" dirty="0" err="1" smtClean="0"/>
              <a:t>of</a:t>
            </a:r>
            <a:r>
              <a:rPr lang="cs-CZ" dirty="0" smtClean="0"/>
              <a:t> </a:t>
            </a:r>
            <a:r>
              <a:rPr lang="cs-CZ" dirty="0" err="1" smtClean="0"/>
              <a:t>representation</a:t>
            </a:r>
            <a:endParaRPr lang="en-US" dirty="0" smtClean="0"/>
          </a:p>
        </p:txBody>
      </p:sp>
    </p:spTree>
    <p:extLst>
      <p:ext uri="{BB962C8B-B14F-4D97-AF65-F5344CB8AC3E}">
        <p14:creationId xmlns:p14="http://schemas.microsoft.com/office/powerpoint/2010/main" val="1633856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4213" y="476250"/>
            <a:ext cx="7777162" cy="1008063"/>
          </a:xfrm>
        </p:spPr>
        <p:txBody>
          <a:bodyPr>
            <a:normAutofit fontScale="90000"/>
          </a:bodyPr>
          <a:lstStyle/>
          <a:p>
            <a:r>
              <a:rPr lang="en-US" altLang="cs-CZ" dirty="0" smtClean="0"/>
              <a:t>Restriction of Legal Capacity in the New Civil Code</a:t>
            </a:r>
          </a:p>
        </p:txBody>
      </p:sp>
      <p:sp>
        <p:nvSpPr>
          <p:cNvPr id="11267" name="Rectangle 3"/>
          <p:cNvSpPr>
            <a:spLocks noGrp="1" noChangeArrowheads="1"/>
          </p:cNvSpPr>
          <p:nvPr>
            <p:ph type="body" idx="4294967295"/>
          </p:nvPr>
        </p:nvSpPr>
        <p:spPr>
          <a:xfrm>
            <a:off x="755650" y="1557338"/>
            <a:ext cx="7764463" cy="4176712"/>
          </a:xfrm>
        </p:spPr>
        <p:txBody>
          <a:bodyPr>
            <a:normAutofit fontScale="92500" lnSpcReduction="20000"/>
          </a:bodyPr>
          <a:lstStyle/>
          <a:p>
            <a:pPr algn="just">
              <a:defRPr/>
            </a:pPr>
            <a:r>
              <a:rPr lang="en-US" sz="3200" dirty="0" smtClean="0"/>
              <a:t>Former full incapacitation (guardianship)</a:t>
            </a:r>
          </a:p>
          <a:p>
            <a:pPr lvl="1" algn="just">
              <a:defRPr/>
            </a:pPr>
            <a:r>
              <a:rPr lang="en-US" dirty="0" smtClean="0"/>
              <a:t>Was automatically changed into partial </a:t>
            </a:r>
          </a:p>
          <a:p>
            <a:pPr algn="just">
              <a:defRPr/>
            </a:pPr>
            <a:r>
              <a:rPr lang="en-US" sz="3200" dirty="0" smtClean="0"/>
              <a:t>Partial incapacitation (guardianship) </a:t>
            </a:r>
            <a:r>
              <a:rPr lang="cs-CZ" sz="3200" dirty="0" err="1" smtClean="0"/>
              <a:t>can</a:t>
            </a:r>
            <a:r>
              <a:rPr lang="cs-CZ" sz="3200" dirty="0" smtClean="0"/>
              <a:t> </a:t>
            </a:r>
            <a:r>
              <a:rPr lang="cs-CZ" sz="3200" dirty="0" err="1" smtClean="0"/>
              <a:t>be</a:t>
            </a:r>
            <a:r>
              <a:rPr lang="cs-CZ" sz="3200" dirty="0" smtClean="0"/>
              <a:t> </a:t>
            </a:r>
            <a:r>
              <a:rPr lang="cs-CZ" sz="3200" dirty="0" err="1" smtClean="0"/>
              <a:t>applied</a:t>
            </a:r>
            <a:r>
              <a:rPr lang="cs-CZ" sz="3200" dirty="0" smtClean="0"/>
              <a:t> </a:t>
            </a:r>
            <a:r>
              <a:rPr lang="cs-CZ" sz="3200" dirty="0" err="1" smtClean="0"/>
              <a:t>only</a:t>
            </a:r>
            <a:r>
              <a:rPr lang="cs-CZ" sz="3200" dirty="0" smtClean="0"/>
              <a:t> </a:t>
            </a:r>
            <a:r>
              <a:rPr lang="cs-CZ" sz="3200" dirty="0" err="1" smtClean="0"/>
              <a:t>if</a:t>
            </a:r>
            <a:endParaRPr lang="en-US" sz="3200" dirty="0" smtClean="0"/>
          </a:p>
          <a:p>
            <a:pPr lvl="1" algn="just">
              <a:defRPr/>
            </a:pPr>
            <a:r>
              <a:rPr lang="cs-CZ" dirty="0" err="1" smtClean="0"/>
              <a:t>otherwise</a:t>
            </a:r>
            <a:r>
              <a:rPr lang="cs-CZ" dirty="0" smtClean="0"/>
              <a:t> person </a:t>
            </a:r>
            <a:r>
              <a:rPr lang="cs-CZ" dirty="0" err="1" smtClean="0"/>
              <a:t>would</a:t>
            </a:r>
            <a:r>
              <a:rPr lang="cs-CZ" dirty="0" smtClean="0"/>
              <a:t> </a:t>
            </a:r>
            <a:r>
              <a:rPr lang="cs-CZ" dirty="0" err="1" smtClean="0"/>
              <a:t>be</a:t>
            </a:r>
            <a:r>
              <a:rPr lang="cs-CZ" dirty="0" smtClean="0"/>
              <a:t> in</a:t>
            </a:r>
            <a:r>
              <a:rPr lang="en-US" dirty="0" smtClean="0"/>
              <a:t> a threat of significant harm</a:t>
            </a:r>
            <a:r>
              <a:rPr lang="cs-CZ" dirty="0" smtClean="0"/>
              <a:t> </a:t>
            </a:r>
            <a:endParaRPr lang="en-US" dirty="0" smtClean="0"/>
          </a:p>
          <a:p>
            <a:pPr lvl="1">
              <a:defRPr/>
            </a:pPr>
            <a:r>
              <a:rPr lang="en-US" dirty="0" smtClean="0"/>
              <a:t>Less restrictive measures a</a:t>
            </a:r>
            <a:r>
              <a:rPr lang="cs-CZ" dirty="0" smtClean="0"/>
              <a:t>re </a:t>
            </a:r>
            <a:r>
              <a:rPr lang="cs-CZ" dirty="0" err="1" smtClean="0"/>
              <a:t>prove</a:t>
            </a:r>
            <a:r>
              <a:rPr lang="cs-CZ" dirty="0" smtClean="0"/>
              <a:t> not</a:t>
            </a:r>
            <a:r>
              <a:rPr lang="en-US" dirty="0" smtClean="0"/>
              <a:t> sufficient </a:t>
            </a:r>
            <a:r>
              <a:rPr lang="cs-CZ" dirty="0" smtClean="0"/>
              <a:t>to </a:t>
            </a:r>
            <a:r>
              <a:rPr lang="cs-CZ" dirty="0" err="1" smtClean="0"/>
              <a:t>prevent</a:t>
            </a:r>
            <a:r>
              <a:rPr lang="cs-CZ" dirty="0" smtClean="0"/>
              <a:t> </a:t>
            </a:r>
            <a:r>
              <a:rPr lang="cs-CZ" dirty="0" err="1" smtClean="0"/>
              <a:t>this</a:t>
            </a:r>
            <a:r>
              <a:rPr lang="cs-CZ" dirty="0" smtClean="0"/>
              <a:t> </a:t>
            </a:r>
            <a:r>
              <a:rPr lang="cs-CZ" dirty="0" err="1" smtClean="0"/>
              <a:t>threat</a:t>
            </a:r>
            <a:r>
              <a:rPr lang="cs-CZ" dirty="0" smtClean="0"/>
              <a:t> </a:t>
            </a:r>
            <a:r>
              <a:rPr lang="en-US" dirty="0" smtClean="0"/>
              <a:t>(Principle of subsidiarity and proportionality)</a:t>
            </a:r>
          </a:p>
          <a:p>
            <a:pPr lvl="1">
              <a:defRPr/>
            </a:pPr>
            <a:r>
              <a:rPr lang="en-US" dirty="0" smtClean="0"/>
              <a:t>Expires every 3 years, must be reconsidered</a:t>
            </a:r>
          </a:p>
          <a:p>
            <a:pPr marL="457200" lvl="1" indent="0" algn="just">
              <a:buFontTx/>
              <a:buNone/>
              <a:defRPr/>
            </a:pPr>
            <a:endParaRPr lang="en-US" dirty="0" smtClean="0"/>
          </a:p>
        </p:txBody>
      </p:sp>
    </p:spTree>
    <p:extLst>
      <p:ext uri="{BB962C8B-B14F-4D97-AF65-F5344CB8AC3E}">
        <p14:creationId xmlns:p14="http://schemas.microsoft.com/office/powerpoint/2010/main" val="3607676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4930143"/>
            <a:ext cx="8229600" cy="1143000"/>
          </a:xfrm>
        </p:spPr>
        <p:txBody>
          <a:bodyPr/>
          <a:lstStyle/>
          <a:p>
            <a:r>
              <a:rPr lang="cs-CZ" dirty="0" smtClean="0"/>
              <a:t>www.kvalitavpraxi.cz</a:t>
            </a:r>
            <a:endParaRPr lang="cs-CZ" dirty="0"/>
          </a:p>
        </p:txBody>
      </p:sp>
      <p:sp>
        <p:nvSpPr>
          <p:cNvPr id="3" name="Zástupný symbol pro číslo snímku 2"/>
          <p:cNvSpPr>
            <a:spLocks noGrp="1"/>
          </p:cNvSpPr>
          <p:nvPr>
            <p:ph type="sldNum" sz="quarter" idx="12"/>
          </p:nvPr>
        </p:nvSpPr>
        <p:spPr/>
        <p:txBody>
          <a:bodyPr/>
          <a:lstStyle/>
          <a:p>
            <a:fld id="{97E8AC83-DE99-4CDB-9400-14404CF58C7A}" type="slidenum">
              <a:rPr lang="cs-CZ" smtClean="0"/>
              <a:t>16</a:t>
            </a:fld>
            <a:endParaRPr lang="cs-CZ"/>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332656"/>
            <a:ext cx="4397870" cy="2179025"/>
          </a:xfrm>
          <a:prstGeom prst="rect">
            <a:avLst/>
          </a:prstGeom>
        </p:spPr>
      </p:pic>
      <p:sp>
        <p:nvSpPr>
          <p:cNvPr id="2" name="Obdélník 1"/>
          <p:cNvSpPr/>
          <p:nvPr/>
        </p:nvSpPr>
        <p:spPr>
          <a:xfrm>
            <a:off x="1475656" y="2828836"/>
            <a:ext cx="5904656" cy="1569660"/>
          </a:xfrm>
          <a:prstGeom prst="rect">
            <a:avLst/>
          </a:prstGeom>
        </p:spPr>
        <p:txBody>
          <a:bodyPr wrap="square">
            <a:spAutoFit/>
          </a:bodyPr>
          <a:lstStyle/>
          <a:p>
            <a:pPr algn="ctr"/>
            <a:r>
              <a:rPr lang="cs-CZ" sz="3200" dirty="0" smtClean="0">
                <a:latin typeface="Calibri" panose="020F0502020204030204" pitchFamily="34" charset="0"/>
                <a:cs typeface="Calibri" panose="020F0502020204030204" pitchFamily="34" charset="0"/>
              </a:rPr>
              <a:t>Karlinské </a:t>
            </a:r>
            <a:r>
              <a:rPr lang="cs-CZ" sz="3200" dirty="0" err="1" smtClean="0">
                <a:latin typeface="Calibri" panose="020F0502020204030204" pitchFamily="34" charset="0"/>
                <a:cs typeface="Calibri" panose="020F0502020204030204" pitchFamily="34" charset="0"/>
              </a:rPr>
              <a:t>nam</a:t>
            </a:r>
            <a:r>
              <a:rPr lang="cs-CZ" sz="3200" dirty="0">
                <a:latin typeface="Calibri" panose="020F0502020204030204" pitchFamily="34" charset="0"/>
                <a:cs typeface="Calibri" panose="020F0502020204030204" pitchFamily="34" charset="0"/>
              </a:rPr>
              <a:t>. 12, </a:t>
            </a:r>
            <a:endParaRPr lang="cs-CZ" sz="3200" dirty="0" smtClean="0">
              <a:latin typeface="Calibri" panose="020F0502020204030204" pitchFamily="34" charset="0"/>
              <a:cs typeface="Calibri" panose="020F0502020204030204" pitchFamily="34" charset="0"/>
            </a:endParaRPr>
          </a:p>
          <a:p>
            <a:pPr algn="ctr"/>
            <a:r>
              <a:rPr lang="cs-CZ" sz="3200" dirty="0" smtClean="0">
                <a:latin typeface="Calibri" panose="020F0502020204030204" pitchFamily="34" charset="0"/>
                <a:cs typeface="Calibri" panose="020F0502020204030204" pitchFamily="34" charset="0"/>
              </a:rPr>
              <a:t>Praha </a:t>
            </a:r>
            <a:r>
              <a:rPr lang="cs-CZ" sz="3200" dirty="0">
                <a:latin typeface="Calibri" panose="020F0502020204030204" pitchFamily="34" charset="0"/>
                <a:cs typeface="Calibri" panose="020F0502020204030204" pitchFamily="34" charset="0"/>
              </a:rPr>
              <a:t>8 - </a:t>
            </a:r>
            <a:r>
              <a:rPr lang="cs-CZ" sz="3200" dirty="0" smtClean="0">
                <a:latin typeface="Calibri" panose="020F0502020204030204" pitchFamily="34" charset="0"/>
                <a:cs typeface="Calibri" panose="020F0502020204030204" pitchFamily="34" charset="0"/>
              </a:rPr>
              <a:t>Karlin</a:t>
            </a:r>
            <a:endParaRPr lang="cs-CZ" sz="3200" dirty="0">
              <a:latin typeface="Calibri" panose="020F0502020204030204" pitchFamily="34" charset="0"/>
              <a:cs typeface="Calibri" panose="020F0502020204030204" pitchFamily="34" charset="0"/>
            </a:endParaRPr>
          </a:p>
          <a:p>
            <a:pPr algn="ctr">
              <a:buNone/>
            </a:pPr>
            <a:r>
              <a:rPr lang="cs-CZ" sz="3200" dirty="0" smtClean="0">
                <a:latin typeface="Calibri" panose="020F0502020204030204" pitchFamily="34" charset="0"/>
                <a:cs typeface="Calibri" panose="020F0502020204030204" pitchFamily="34" charset="0"/>
              </a:rPr>
              <a:t>e-mail</a:t>
            </a:r>
            <a:r>
              <a:rPr lang="cs-CZ" sz="3200" dirty="0">
                <a:latin typeface="Calibri" panose="020F0502020204030204" pitchFamily="34" charset="0"/>
                <a:cs typeface="Calibri" panose="020F0502020204030204" pitchFamily="34" charset="0"/>
              </a:rPr>
              <a:t>: </a:t>
            </a:r>
            <a:r>
              <a:rPr lang="cs-CZ" sz="3200" dirty="0" smtClean="0">
                <a:latin typeface="Calibri" panose="020F0502020204030204" pitchFamily="34" charset="0"/>
                <a:cs typeface="Calibri" panose="020F0502020204030204" pitchFamily="34" charset="0"/>
              </a:rPr>
              <a:t>info@kvalitavpraxi.cz</a:t>
            </a:r>
            <a:endParaRPr lang="cs-CZ"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8930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404664"/>
            <a:ext cx="7931224" cy="1440160"/>
          </a:xfrm>
        </p:spPr>
        <p:txBody>
          <a:bodyPr>
            <a:normAutofit/>
          </a:bodyPr>
          <a:lstStyle/>
          <a:p>
            <a:r>
              <a:rPr lang="en-US" altLang="cs-CZ" sz="3200" dirty="0" smtClean="0"/>
              <a:t>Current </a:t>
            </a:r>
            <a:r>
              <a:rPr lang="cs-CZ" altLang="cs-CZ" sz="3200" dirty="0"/>
              <a:t>l</a:t>
            </a:r>
            <a:r>
              <a:rPr lang="en-US" altLang="cs-CZ" sz="3200" dirty="0" err="1" smtClean="0"/>
              <a:t>egal</a:t>
            </a:r>
            <a:r>
              <a:rPr lang="en-US" altLang="cs-CZ" sz="3200" dirty="0" smtClean="0"/>
              <a:t> </a:t>
            </a:r>
            <a:r>
              <a:rPr lang="cs-CZ" altLang="cs-CZ" sz="3200" dirty="0"/>
              <a:t>f</a:t>
            </a:r>
            <a:r>
              <a:rPr lang="en-US" altLang="cs-CZ" sz="3200" dirty="0" err="1" smtClean="0"/>
              <a:t>ramework</a:t>
            </a:r>
            <a:r>
              <a:rPr lang="cs-CZ" altLang="cs-CZ" sz="3200" dirty="0" smtClean="0"/>
              <a:t/>
            </a:r>
            <a:br>
              <a:rPr lang="cs-CZ" altLang="cs-CZ" sz="3200" dirty="0" smtClean="0"/>
            </a:br>
            <a:r>
              <a:rPr lang="cs-CZ" altLang="cs-CZ" sz="3200" dirty="0" smtClean="0"/>
              <a:t>in </a:t>
            </a:r>
            <a:r>
              <a:rPr lang="cs-CZ" altLang="cs-CZ" sz="3200" dirty="0" err="1" smtClean="0"/>
              <a:t>relation</a:t>
            </a:r>
            <a:r>
              <a:rPr lang="cs-CZ" altLang="cs-CZ" sz="3200" dirty="0" smtClean="0"/>
              <a:t> to support in </a:t>
            </a:r>
            <a:r>
              <a:rPr lang="cs-CZ" altLang="cs-CZ" sz="3200" dirty="0" err="1" smtClean="0"/>
              <a:t>decision-making</a:t>
            </a:r>
            <a:endParaRPr lang="en-US" altLang="cs-CZ" sz="3200" dirty="0" smtClean="0"/>
          </a:p>
        </p:txBody>
      </p:sp>
      <p:sp>
        <p:nvSpPr>
          <p:cNvPr id="4099" name="Rectangle 3"/>
          <p:cNvSpPr>
            <a:spLocks noGrp="1" noChangeArrowheads="1"/>
          </p:cNvSpPr>
          <p:nvPr>
            <p:ph idx="1"/>
          </p:nvPr>
        </p:nvSpPr>
        <p:spPr>
          <a:xfrm>
            <a:off x="467544" y="2060848"/>
            <a:ext cx="8229600" cy="4137323"/>
          </a:xfrm>
        </p:spPr>
        <p:txBody>
          <a:bodyPr>
            <a:normAutofit fontScale="77500" lnSpcReduction="20000"/>
          </a:bodyPr>
          <a:lstStyle/>
          <a:p>
            <a:pPr marL="0" indent="0">
              <a:lnSpc>
                <a:spcPct val="90000"/>
              </a:lnSpc>
              <a:buNone/>
            </a:pPr>
            <a:r>
              <a:rPr lang="cs-CZ" altLang="cs-CZ" sz="3600" b="1" dirty="0" smtClean="0"/>
              <a:t>General </a:t>
            </a:r>
            <a:r>
              <a:rPr lang="cs-CZ" altLang="cs-CZ" sz="3600" b="1" dirty="0" err="1" smtClean="0"/>
              <a:t>legal</a:t>
            </a:r>
            <a:r>
              <a:rPr lang="cs-CZ" altLang="cs-CZ" sz="3600" b="1" dirty="0" smtClean="0"/>
              <a:t> </a:t>
            </a:r>
            <a:r>
              <a:rPr lang="cs-CZ" altLang="cs-CZ" sz="3600" b="1" dirty="0" err="1" smtClean="0"/>
              <a:t>tools</a:t>
            </a:r>
            <a:endParaRPr lang="cs-CZ" altLang="cs-CZ" sz="3600" b="1" dirty="0" smtClean="0"/>
          </a:p>
          <a:p>
            <a:pPr>
              <a:lnSpc>
                <a:spcPct val="90000"/>
              </a:lnSpc>
            </a:pPr>
            <a:r>
              <a:rPr lang="en-US" altLang="cs-CZ" dirty="0"/>
              <a:t>Convention on the Rights of Persons with </a:t>
            </a:r>
            <a:r>
              <a:rPr lang="en-US" altLang="cs-CZ" dirty="0" smtClean="0"/>
              <a:t>Disabilities</a:t>
            </a:r>
            <a:r>
              <a:rPr lang="cs-CZ" altLang="cs-CZ" dirty="0" smtClean="0"/>
              <a:t> (CRPD)</a:t>
            </a:r>
            <a:endParaRPr lang="cs-CZ" altLang="cs-CZ" sz="3600" dirty="0" smtClean="0"/>
          </a:p>
          <a:p>
            <a:pPr>
              <a:lnSpc>
                <a:spcPct val="90000"/>
              </a:lnSpc>
            </a:pPr>
            <a:r>
              <a:rPr lang="en-US" altLang="cs-CZ" sz="3600" dirty="0" smtClean="0"/>
              <a:t>New Civil Code (No. </a:t>
            </a:r>
            <a:r>
              <a:rPr lang="en-US" sz="3600" dirty="0" smtClean="0"/>
              <a:t>89/2012 </a:t>
            </a:r>
            <a:r>
              <a:rPr lang="cs-CZ" sz="3600" dirty="0" err="1" smtClean="0"/>
              <a:t>Coll</a:t>
            </a:r>
            <a:r>
              <a:rPr lang="en-US" sz="3600" dirty="0" smtClean="0"/>
              <a:t>.</a:t>
            </a:r>
            <a:r>
              <a:rPr lang="en-US" altLang="cs-CZ" sz="3600" dirty="0" smtClean="0"/>
              <a:t>)</a:t>
            </a:r>
            <a:endParaRPr lang="cs-CZ" altLang="cs-CZ" sz="3600" dirty="0" smtClean="0"/>
          </a:p>
          <a:p>
            <a:pPr lvl="1">
              <a:lnSpc>
                <a:spcPct val="90000"/>
              </a:lnSpc>
            </a:pPr>
            <a:r>
              <a:rPr lang="en-US" altLang="cs-CZ" dirty="0" smtClean="0"/>
              <a:t>In force from 1/2014</a:t>
            </a:r>
            <a:endParaRPr lang="cs-CZ" altLang="cs-CZ" dirty="0" smtClean="0"/>
          </a:p>
          <a:p>
            <a:pPr lvl="1">
              <a:lnSpc>
                <a:spcPct val="90000"/>
              </a:lnSpc>
            </a:pPr>
            <a:endParaRPr lang="cs-CZ" altLang="cs-CZ" dirty="0" smtClean="0"/>
          </a:p>
          <a:p>
            <a:pPr marL="0" indent="0">
              <a:lnSpc>
                <a:spcPct val="90000"/>
              </a:lnSpc>
              <a:buNone/>
            </a:pPr>
            <a:r>
              <a:rPr lang="cs-CZ" altLang="cs-CZ" sz="3600" b="1" dirty="0" err="1" smtClean="0"/>
              <a:t>Social</a:t>
            </a:r>
            <a:r>
              <a:rPr lang="cs-CZ" altLang="cs-CZ" sz="3600" b="1" dirty="0" smtClean="0"/>
              <a:t> </a:t>
            </a:r>
            <a:r>
              <a:rPr lang="cs-CZ" altLang="cs-CZ" sz="3600" b="1" dirty="0" err="1" smtClean="0"/>
              <a:t>work</a:t>
            </a:r>
            <a:endParaRPr lang="cs-CZ" altLang="cs-CZ" sz="3600" b="1" dirty="0"/>
          </a:p>
          <a:p>
            <a:pPr>
              <a:lnSpc>
                <a:spcPct val="90000"/>
              </a:lnSpc>
            </a:pPr>
            <a:r>
              <a:rPr lang="en-US" altLang="cs-CZ" sz="3600" dirty="0"/>
              <a:t>Act on Social Services (No. 108/2006</a:t>
            </a:r>
            <a:r>
              <a:rPr lang="en-US" altLang="cs-CZ" sz="3600" dirty="0" smtClean="0"/>
              <a:t>)</a:t>
            </a:r>
            <a:endParaRPr lang="cs-CZ" altLang="cs-CZ" sz="3600" dirty="0" smtClean="0"/>
          </a:p>
          <a:p>
            <a:pPr lvl="1">
              <a:lnSpc>
                <a:spcPct val="90000"/>
              </a:lnSpc>
            </a:pPr>
            <a:r>
              <a:rPr lang="cs-CZ" altLang="cs-CZ" dirty="0" smtClean="0"/>
              <a:t>Works </a:t>
            </a:r>
            <a:r>
              <a:rPr lang="cs-CZ" altLang="cs-CZ" dirty="0" err="1" smtClean="0"/>
              <a:t>with</a:t>
            </a:r>
            <a:r>
              <a:rPr lang="cs-CZ" altLang="cs-CZ" dirty="0" smtClean="0"/>
              <a:t> </a:t>
            </a:r>
            <a:r>
              <a:rPr lang="cs-CZ" altLang="cs-CZ" dirty="0" err="1" smtClean="0"/>
              <a:t>social</a:t>
            </a:r>
            <a:r>
              <a:rPr lang="cs-CZ" altLang="cs-CZ" dirty="0" smtClean="0"/>
              <a:t> </a:t>
            </a:r>
            <a:r>
              <a:rPr lang="cs-CZ" altLang="cs-CZ" dirty="0" err="1" smtClean="0"/>
              <a:t>concept</a:t>
            </a:r>
            <a:r>
              <a:rPr lang="cs-CZ" altLang="cs-CZ" dirty="0" smtClean="0"/>
              <a:t> </a:t>
            </a:r>
            <a:r>
              <a:rPr lang="cs-CZ" altLang="cs-CZ" dirty="0" err="1" smtClean="0"/>
              <a:t>of</a:t>
            </a:r>
            <a:r>
              <a:rPr lang="cs-CZ" altLang="cs-CZ" dirty="0" smtClean="0"/>
              <a:t> disability, </a:t>
            </a:r>
            <a:r>
              <a:rPr lang="cs-CZ" altLang="cs-CZ" dirty="0" err="1" smtClean="0"/>
              <a:t>main</a:t>
            </a:r>
            <a:r>
              <a:rPr lang="cs-CZ" altLang="cs-CZ" dirty="0" smtClean="0"/>
              <a:t> </a:t>
            </a:r>
            <a:r>
              <a:rPr lang="cs-CZ" altLang="cs-CZ" dirty="0" err="1" smtClean="0"/>
              <a:t>goal</a:t>
            </a:r>
            <a:r>
              <a:rPr lang="cs-CZ" altLang="cs-CZ" dirty="0" smtClean="0"/>
              <a:t> </a:t>
            </a:r>
            <a:r>
              <a:rPr lang="cs-CZ" altLang="cs-CZ" dirty="0" err="1" smtClean="0"/>
              <a:t>is</a:t>
            </a:r>
            <a:r>
              <a:rPr lang="cs-CZ" altLang="cs-CZ" dirty="0" smtClean="0"/>
              <a:t> </a:t>
            </a:r>
            <a:r>
              <a:rPr lang="cs-CZ" altLang="cs-CZ" dirty="0" err="1" smtClean="0"/>
              <a:t>seen</a:t>
            </a:r>
            <a:r>
              <a:rPr lang="cs-CZ" altLang="cs-CZ" dirty="0" smtClean="0"/>
              <a:t> in </a:t>
            </a:r>
            <a:r>
              <a:rPr lang="cs-CZ" altLang="cs-CZ" dirty="0" err="1" smtClean="0"/>
              <a:t>social</a:t>
            </a:r>
            <a:r>
              <a:rPr lang="cs-CZ" altLang="cs-CZ" dirty="0" smtClean="0"/>
              <a:t> </a:t>
            </a:r>
            <a:r>
              <a:rPr lang="cs-CZ" altLang="cs-CZ" dirty="0" err="1" smtClean="0"/>
              <a:t>inclusion</a:t>
            </a:r>
            <a:endParaRPr lang="cs-CZ" altLang="cs-CZ" dirty="0" smtClean="0"/>
          </a:p>
          <a:p>
            <a:pPr lvl="1">
              <a:lnSpc>
                <a:spcPct val="90000"/>
              </a:lnSpc>
            </a:pPr>
            <a:r>
              <a:rPr lang="cs-CZ" altLang="cs-CZ" dirty="0" smtClean="0"/>
              <a:t>Support in performance </a:t>
            </a:r>
            <a:r>
              <a:rPr lang="cs-CZ" altLang="cs-CZ" dirty="0" err="1" smtClean="0"/>
              <a:t>of</a:t>
            </a:r>
            <a:r>
              <a:rPr lang="cs-CZ" altLang="cs-CZ" dirty="0" smtClean="0"/>
              <a:t> </a:t>
            </a:r>
            <a:r>
              <a:rPr lang="cs-CZ" altLang="cs-CZ" dirty="0" err="1" smtClean="0"/>
              <a:t>rights</a:t>
            </a:r>
            <a:r>
              <a:rPr lang="cs-CZ" altLang="cs-CZ" dirty="0" smtClean="0"/>
              <a:t> and </a:t>
            </a:r>
            <a:r>
              <a:rPr lang="cs-CZ" altLang="cs-CZ" dirty="0" err="1" smtClean="0"/>
              <a:t>protection</a:t>
            </a:r>
            <a:r>
              <a:rPr lang="cs-CZ" altLang="cs-CZ" dirty="0" smtClean="0"/>
              <a:t> </a:t>
            </a:r>
            <a:r>
              <a:rPr lang="cs-CZ" altLang="cs-CZ" dirty="0" err="1" smtClean="0"/>
              <a:t>of</a:t>
            </a:r>
            <a:r>
              <a:rPr lang="cs-CZ" altLang="cs-CZ" dirty="0" smtClean="0"/>
              <a:t> </a:t>
            </a:r>
            <a:r>
              <a:rPr lang="cs-CZ" altLang="cs-CZ" dirty="0" err="1" smtClean="0"/>
              <a:t>interest</a:t>
            </a:r>
            <a:r>
              <a:rPr lang="cs-CZ" altLang="cs-CZ" dirty="0" smtClean="0"/>
              <a:t> </a:t>
            </a:r>
            <a:r>
              <a:rPr lang="cs-CZ" altLang="cs-CZ" dirty="0" err="1" smtClean="0"/>
              <a:t>is</a:t>
            </a:r>
            <a:r>
              <a:rPr lang="cs-CZ" altLang="cs-CZ" dirty="0" smtClean="0"/>
              <a:t> (in </a:t>
            </a:r>
            <a:r>
              <a:rPr lang="cs-CZ" altLang="cs-CZ" dirty="0" err="1" smtClean="0"/>
              <a:t>various</a:t>
            </a:r>
            <a:r>
              <a:rPr lang="cs-CZ" altLang="cs-CZ" dirty="0" smtClean="0"/>
              <a:t> </a:t>
            </a:r>
            <a:r>
              <a:rPr lang="cs-CZ" altLang="cs-CZ" dirty="0" err="1" smtClean="0"/>
              <a:t>extent</a:t>
            </a:r>
            <a:r>
              <a:rPr lang="cs-CZ" altLang="cs-CZ" dirty="0" smtClean="0"/>
              <a:t>) </a:t>
            </a:r>
            <a:r>
              <a:rPr lang="cs-CZ" altLang="cs-CZ" dirty="0" err="1" smtClean="0"/>
              <a:t>obligatory</a:t>
            </a:r>
            <a:r>
              <a:rPr lang="cs-CZ" altLang="cs-CZ" dirty="0" smtClean="0"/>
              <a:t> part </a:t>
            </a:r>
            <a:r>
              <a:rPr lang="cs-CZ" altLang="cs-CZ" dirty="0" err="1" smtClean="0"/>
              <a:t>of</a:t>
            </a:r>
            <a:r>
              <a:rPr lang="cs-CZ" altLang="cs-CZ" dirty="0" smtClean="0"/>
              <a:t> </a:t>
            </a:r>
            <a:r>
              <a:rPr lang="cs-CZ" altLang="cs-CZ" dirty="0" err="1" smtClean="0"/>
              <a:t>main</a:t>
            </a:r>
            <a:r>
              <a:rPr lang="cs-CZ" altLang="cs-CZ" dirty="0" smtClean="0"/>
              <a:t> </a:t>
            </a:r>
            <a:r>
              <a:rPr lang="cs-CZ" altLang="cs-CZ" dirty="0" err="1" smtClean="0"/>
              <a:t>types</a:t>
            </a:r>
            <a:r>
              <a:rPr lang="cs-CZ" altLang="cs-CZ" dirty="0" smtClean="0"/>
              <a:t> </a:t>
            </a:r>
            <a:r>
              <a:rPr lang="cs-CZ" altLang="cs-CZ" dirty="0" err="1" smtClean="0"/>
              <a:t>of</a:t>
            </a:r>
            <a:r>
              <a:rPr lang="cs-CZ" altLang="cs-CZ" dirty="0" smtClean="0"/>
              <a:t> </a:t>
            </a:r>
            <a:r>
              <a:rPr lang="cs-CZ" altLang="cs-CZ" dirty="0" err="1" smtClean="0"/>
              <a:t>social</a:t>
            </a:r>
            <a:r>
              <a:rPr lang="cs-CZ" altLang="cs-CZ" dirty="0" smtClean="0"/>
              <a:t> </a:t>
            </a:r>
            <a:r>
              <a:rPr lang="cs-CZ" altLang="cs-CZ" dirty="0" err="1" smtClean="0"/>
              <a:t>services</a:t>
            </a:r>
            <a:endParaRPr lang="en-US" altLang="cs-CZ" dirty="0"/>
          </a:p>
          <a:p>
            <a:pPr lvl="1">
              <a:lnSpc>
                <a:spcPct val="90000"/>
              </a:lnSpc>
            </a:pPr>
            <a:endParaRPr lang="cs-CZ" altLang="cs-CZ" dirty="0"/>
          </a:p>
        </p:txBody>
      </p:sp>
    </p:spTree>
    <p:extLst>
      <p:ext uri="{BB962C8B-B14F-4D97-AF65-F5344CB8AC3E}">
        <p14:creationId xmlns:p14="http://schemas.microsoft.com/office/powerpoint/2010/main" val="1912230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ltLang="cs-CZ" dirty="0" smtClean="0"/>
              <a:t>Convention on the Rights of Persons with Disabilities</a:t>
            </a:r>
          </a:p>
        </p:txBody>
      </p:sp>
      <p:sp>
        <p:nvSpPr>
          <p:cNvPr id="120835" name="Rectangle 3"/>
          <p:cNvSpPr>
            <a:spLocks noGrp="1" noChangeArrowheads="1"/>
          </p:cNvSpPr>
          <p:nvPr>
            <p:ph idx="1"/>
          </p:nvPr>
        </p:nvSpPr>
        <p:spPr>
          <a:xfrm>
            <a:off x="457200" y="1844824"/>
            <a:ext cx="8229600" cy="4281339"/>
          </a:xfrm>
        </p:spPr>
        <p:txBody>
          <a:bodyPr>
            <a:normAutofit fontScale="92500" lnSpcReduction="20000"/>
          </a:bodyPr>
          <a:lstStyle/>
          <a:p>
            <a:r>
              <a:rPr lang="en-US" dirty="0" smtClean="0"/>
              <a:t>Ratified  </a:t>
            </a:r>
            <a:r>
              <a:rPr lang="cs-CZ" dirty="0" smtClean="0"/>
              <a:t>in </a:t>
            </a:r>
            <a:r>
              <a:rPr lang="cs-CZ" dirty="0" smtClean="0"/>
              <a:t>10/</a:t>
            </a:r>
            <a:r>
              <a:rPr lang="en-US" dirty="0" smtClean="0"/>
              <a:t>2009</a:t>
            </a:r>
            <a:r>
              <a:rPr lang="en-US" dirty="0" smtClean="0"/>
              <a:t>, published  in the Collection of International Treaties </a:t>
            </a:r>
            <a:r>
              <a:rPr lang="cs-CZ" dirty="0" smtClean="0"/>
              <a:t>in</a:t>
            </a:r>
            <a:r>
              <a:rPr lang="en-US" dirty="0" smtClean="0"/>
              <a:t> </a:t>
            </a:r>
            <a:r>
              <a:rPr lang="cs-CZ" dirty="0" smtClean="0"/>
              <a:t>2/</a:t>
            </a:r>
            <a:r>
              <a:rPr lang="en-US" dirty="0" smtClean="0"/>
              <a:t>2010</a:t>
            </a:r>
            <a:r>
              <a:rPr lang="en-US" dirty="0" smtClean="0"/>
              <a:t>, </a:t>
            </a:r>
            <a:r>
              <a:rPr lang="cs-CZ" dirty="0" smtClean="0"/>
              <a:t>(</a:t>
            </a:r>
            <a:r>
              <a:rPr lang="en-US" dirty="0" smtClean="0"/>
              <a:t>No. </a:t>
            </a:r>
            <a:r>
              <a:rPr lang="en-US" dirty="0" smtClean="0"/>
              <a:t>10/2010</a:t>
            </a:r>
            <a:r>
              <a:rPr lang="cs-CZ" dirty="0" smtClean="0"/>
              <a:t> </a:t>
            </a:r>
            <a:r>
              <a:rPr lang="cs-CZ" dirty="0" err="1" smtClean="0"/>
              <a:t>Coll</a:t>
            </a:r>
            <a:r>
              <a:rPr lang="cs-CZ" dirty="0" smtClean="0"/>
              <a:t>.</a:t>
            </a:r>
            <a:r>
              <a:rPr lang="en-US" dirty="0" smtClean="0"/>
              <a:t>) </a:t>
            </a:r>
            <a:endParaRPr lang="cs-CZ" dirty="0"/>
          </a:p>
          <a:p>
            <a:r>
              <a:rPr lang="cs-CZ" dirty="0" err="1" smtClean="0"/>
              <a:t>Ratification</a:t>
            </a:r>
            <a:r>
              <a:rPr lang="cs-CZ" dirty="0" smtClean="0"/>
              <a:t> </a:t>
            </a:r>
            <a:r>
              <a:rPr lang="cs-CZ" dirty="0" err="1" smtClean="0"/>
              <a:t>of</a:t>
            </a:r>
            <a:r>
              <a:rPr lang="cs-CZ" dirty="0" smtClean="0"/>
              <a:t> </a:t>
            </a:r>
            <a:r>
              <a:rPr lang="en-US" dirty="0" smtClean="0"/>
              <a:t>Optional protocol</a:t>
            </a:r>
            <a:r>
              <a:rPr lang="cs-CZ" dirty="0" smtClean="0"/>
              <a:t> </a:t>
            </a:r>
            <a:r>
              <a:rPr lang="cs-CZ" dirty="0" err="1" smtClean="0"/>
              <a:t>is</a:t>
            </a:r>
            <a:r>
              <a:rPr lang="cs-CZ" dirty="0" smtClean="0"/>
              <a:t> </a:t>
            </a:r>
            <a:r>
              <a:rPr lang="cs-CZ" dirty="0" err="1" smtClean="0"/>
              <a:t>being</a:t>
            </a:r>
            <a:r>
              <a:rPr lang="cs-CZ" dirty="0" smtClean="0"/>
              <a:t> </a:t>
            </a:r>
            <a:r>
              <a:rPr lang="cs-CZ" dirty="0" err="1" smtClean="0"/>
              <a:t>protracted</a:t>
            </a:r>
            <a:r>
              <a:rPr lang="cs-CZ" dirty="0" smtClean="0"/>
              <a:t> </a:t>
            </a:r>
            <a:r>
              <a:rPr lang="cs-CZ" dirty="0" err="1" smtClean="0"/>
              <a:t>since</a:t>
            </a:r>
            <a:endParaRPr lang="en-US" dirty="0" smtClean="0"/>
          </a:p>
          <a:p>
            <a:r>
              <a:rPr lang="cs-CZ" dirty="0" smtClean="0"/>
              <a:t>Czech </a:t>
            </a:r>
            <a:r>
              <a:rPr lang="en-US" dirty="0" smtClean="0"/>
              <a:t>Constitution - Art. 10:</a:t>
            </a:r>
          </a:p>
          <a:p>
            <a:pPr lvl="1"/>
            <a:r>
              <a:rPr lang="en-US" dirty="0" smtClean="0"/>
              <a:t>Ratified </a:t>
            </a:r>
            <a:r>
              <a:rPr lang="cs-CZ" dirty="0" smtClean="0"/>
              <a:t>and </a:t>
            </a:r>
            <a:r>
              <a:rPr lang="cs-CZ" dirty="0" err="1" smtClean="0"/>
              <a:t>published</a:t>
            </a:r>
            <a:r>
              <a:rPr lang="cs-CZ" dirty="0" smtClean="0"/>
              <a:t> </a:t>
            </a:r>
            <a:r>
              <a:rPr lang="cs-CZ" dirty="0" err="1" smtClean="0"/>
              <a:t>international</a:t>
            </a:r>
            <a:r>
              <a:rPr lang="cs-CZ" dirty="0" smtClean="0"/>
              <a:t> </a:t>
            </a:r>
            <a:r>
              <a:rPr lang="cs-CZ" dirty="0" err="1" smtClean="0"/>
              <a:t>treaty</a:t>
            </a:r>
            <a:r>
              <a:rPr lang="cs-CZ" dirty="0" smtClean="0"/>
              <a:t> </a:t>
            </a:r>
            <a:r>
              <a:rPr lang="en-US" dirty="0" smtClean="0"/>
              <a:t>is part of the </a:t>
            </a:r>
            <a:r>
              <a:rPr lang="cs-CZ" dirty="0" err="1" smtClean="0"/>
              <a:t>legal</a:t>
            </a:r>
            <a:r>
              <a:rPr lang="cs-CZ" dirty="0" smtClean="0"/>
              <a:t> </a:t>
            </a:r>
            <a:r>
              <a:rPr lang="cs-CZ" dirty="0" err="1" smtClean="0"/>
              <a:t>ordre</a:t>
            </a:r>
            <a:endParaRPr lang="en-US" dirty="0" smtClean="0"/>
          </a:p>
          <a:p>
            <a:pPr lvl="1"/>
            <a:r>
              <a:rPr lang="en-US" dirty="0"/>
              <a:t>if </a:t>
            </a:r>
            <a:r>
              <a:rPr lang="cs-CZ" dirty="0" err="1" smtClean="0"/>
              <a:t>the</a:t>
            </a:r>
            <a:r>
              <a:rPr lang="cs-CZ" dirty="0" smtClean="0"/>
              <a:t> </a:t>
            </a:r>
            <a:r>
              <a:rPr lang="cs-CZ" dirty="0" err="1" smtClean="0"/>
              <a:t>treaty</a:t>
            </a:r>
            <a:r>
              <a:rPr lang="cs-CZ" dirty="0" smtClean="0"/>
              <a:t> </a:t>
            </a:r>
            <a:r>
              <a:rPr lang="en-US" dirty="0" smtClean="0"/>
              <a:t>provides </a:t>
            </a:r>
            <a:r>
              <a:rPr lang="en-US" dirty="0"/>
              <a:t>something other than </a:t>
            </a:r>
            <a:r>
              <a:rPr lang="en-US" dirty="0" smtClean="0"/>
              <a:t>statute, </a:t>
            </a:r>
            <a:r>
              <a:rPr lang="en-US" dirty="0"/>
              <a:t>the treaty shall apply</a:t>
            </a:r>
            <a:endParaRPr lang="en-US" dirty="0" smtClean="0"/>
          </a:p>
          <a:p>
            <a:endParaRPr lang="cs-CZ" dirty="0" smtClean="0"/>
          </a:p>
        </p:txBody>
      </p:sp>
    </p:spTree>
    <p:extLst>
      <p:ext uri="{BB962C8B-B14F-4D97-AF65-F5344CB8AC3E}">
        <p14:creationId xmlns:p14="http://schemas.microsoft.com/office/powerpoint/2010/main" val="1382593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smtClean="0"/>
              <a:t>Changes in the direction of implementation of Art. 12</a:t>
            </a:r>
            <a:endParaRPr lang="en-US" dirty="0"/>
          </a:p>
        </p:txBody>
      </p:sp>
      <p:sp>
        <p:nvSpPr>
          <p:cNvPr id="3" name="Zástupný symbol pro obsah 2"/>
          <p:cNvSpPr>
            <a:spLocks noGrp="1"/>
          </p:cNvSpPr>
          <p:nvPr>
            <p:ph idx="1"/>
          </p:nvPr>
        </p:nvSpPr>
        <p:spPr/>
        <p:txBody>
          <a:bodyPr/>
          <a:lstStyle/>
          <a:p>
            <a:r>
              <a:rPr lang="en-US" altLang="cs-CZ" dirty="0" smtClean="0"/>
              <a:t>New Civil Code</a:t>
            </a:r>
            <a:endParaRPr lang="cs-CZ" dirty="0" smtClean="0"/>
          </a:p>
          <a:p>
            <a:pPr lvl="1"/>
            <a:r>
              <a:rPr lang="cs-CZ" dirty="0" err="1" smtClean="0"/>
              <a:t>Enactment</a:t>
            </a:r>
            <a:r>
              <a:rPr lang="cs-CZ" dirty="0" smtClean="0"/>
              <a:t> </a:t>
            </a:r>
            <a:r>
              <a:rPr lang="cs-CZ" dirty="0" err="1" smtClean="0"/>
              <a:t>of</a:t>
            </a:r>
            <a:r>
              <a:rPr lang="cs-CZ" dirty="0" smtClean="0"/>
              <a:t> </a:t>
            </a:r>
            <a:r>
              <a:rPr lang="cs-CZ" dirty="0" err="1" smtClean="0"/>
              <a:t>new</a:t>
            </a:r>
            <a:r>
              <a:rPr lang="en-US" dirty="0" smtClean="0"/>
              <a:t> </a:t>
            </a:r>
            <a:r>
              <a:rPr lang="en-US" dirty="0" smtClean="0"/>
              <a:t>legal tools to support people</a:t>
            </a:r>
            <a:r>
              <a:rPr lang="cs-CZ" dirty="0" smtClean="0"/>
              <a:t> to </a:t>
            </a:r>
            <a:r>
              <a:rPr lang="cs-CZ" dirty="0" err="1" smtClean="0"/>
              <a:t>keep</a:t>
            </a:r>
            <a:r>
              <a:rPr lang="cs-CZ" dirty="0" smtClean="0"/>
              <a:t> and </a:t>
            </a:r>
            <a:r>
              <a:rPr lang="cs-CZ" dirty="0" err="1" smtClean="0"/>
              <a:t>perform</a:t>
            </a:r>
            <a:r>
              <a:rPr lang="cs-CZ" dirty="0" smtClean="0"/>
              <a:t> </a:t>
            </a:r>
            <a:r>
              <a:rPr lang="cs-CZ" dirty="0" err="1" smtClean="0"/>
              <a:t>their</a:t>
            </a:r>
            <a:r>
              <a:rPr lang="en-US" dirty="0" smtClean="0"/>
              <a:t> legal </a:t>
            </a:r>
            <a:r>
              <a:rPr lang="en-US" dirty="0" smtClean="0"/>
              <a:t>capacity</a:t>
            </a:r>
            <a:endParaRPr lang="cs-CZ" dirty="0" smtClean="0"/>
          </a:p>
          <a:p>
            <a:pPr lvl="1"/>
            <a:r>
              <a:rPr lang="cs-CZ" dirty="0" err="1" smtClean="0"/>
              <a:t>Consideration</a:t>
            </a:r>
            <a:r>
              <a:rPr lang="cs-CZ" dirty="0" smtClean="0"/>
              <a:t> </a:t>
            </a:r>
            <a:r>
              <a:rPr lang="cs-CZ" dirty="0" err="1" smtClean="0"/>
              <a:t>of</a:t>
            </a:r>
            <a:r>
              <a:rPr lang="cs-CZ" dirty="0" smtClean="0"/>
              <a:t> these </a:t>
            </a:r>
            <a:r>
              <a:rPr lang="cs-CZ" dirty="0" err="1" smtClean="0"/>
              <a:t>tools</a:t>
            </a:r>
            <a:r>
              <a:rPr lang="cs-CZ" dirty="0" smtClean="0"/>
              <a:t> has </a:t>
            </a:r>
            <a:r>
              <a:rPr lang="cs-CZ" dirty="0" err="1" smtClean="0"/>
              <a:t>always</a:t>
            </a:r>
            <a:r>
              <a:rPr lang="cs-CZ" dirty="0" smtClean="0"/>
              <a:t> </a:t>
            </a:r>
            <a:r>
              <a:rPr lang="cs-CZ" dirty="0" err="1" smtClean="0"/>
              <a:t>precede</a:t>
            </a:r>
            <a:r>
              <a:rPr lang="cs-CZ" dirty="0" smtClean="0"/>
              <a:t> to </a:t>
            </a:r>
            <a:r>
              <a:rPr lang="cs-CZ" dirty="0" err="1" smtClean="0"/>
              <a:t>restriction</a:t>
            </a:r>
            <a:r>
              <a:rPr lang="cs-CZ" dirty="0" smtClean="0"/>
              <a:t> </a:t>
            </a:r>
            <a:r>
              <a:rPr lang="cs-CZ" dirty="0" err="1" smtClean="0"/>
              <a:t>of</a:t>
            </a:r>
            <a:r>
              <a:rPr lang="cs-CZ" dirty="0" smtClean="0"/>
              <a:t> </a:t>
            </a:r>
            <a:r>
              <a:rPr lang="cs-CZ" dirty="0" err="1" smtClean="0"/>
              <a:t>legal</a:t>
            </a:r>
            <a:r>
              <a:rPr lang="cs-CZ" dirty="0" smtClean="0"/>
              <a:t> </a:t>
            </a:r>
            <a:r>
              <a:rPr lang="cs-CZ" dirty="0" err="1" smtClean="0"/>
              <a:t>capacity</a:t>
            </a:r>
            <a:r>
              <a:rPr lang="cs-CZ" dirty="0" smtClean="0"/>
              <a:t>.</a:t>
            </a:r>
          </a:p>
          <a:p>
            <a:pPr lvl="1"/>
            <a:r>
              <a:rPr lang="cs-CZ" dirty="0" smtClean="0"/>
              <a:t>Point </a:t>
            </a:r>
            <a:r>
              <a:rPr lang="cs-CZ" dirty="0" err="1" smtClean="0"/>
              <a:t>of</a:t>
            </a:r>
            <a:r>
              <a:rPr lang="cs-CZ" dirty="0" smtClean="0"/>
              <a:t> </a:t>
            </a:r>
            <a:r>
              <a:rPr lang="cs-CZ" dirty="0" err="1" smtClean="0"/>
              <a:t>the</a:t>
            </a:r>
            <a:r>
              <a:rPr lang="cs-CZ" dirty="0" smtClean="0"/>
              <a:t> </a:t>
            </a:r>
            <a:r>
              <a:rPr lang="cs-CZ" dirty="0" err="1" smtClean="0"/>
              <a:t>consideration</a:t>
            </a:r>
            <a:r>
              <a:rPr lang="cs-CZ" dirty="0" smtClean="0"/>
              <a:t> </a:t>
            </a:r>
            <a:r>
              <a:rPr lang="cs-CZ" dirty="0" err="1" smtClean="0"/>
              <a:t>is</a:t>
            </a:r>
            <a:r>
              <a:rPr lang="cs-CZ" dirty="0" smtClean="0"/>
              <a:t> to </a:t>
            </a:r>
            <a:r>
              <a:rPr lang="cs-CZ" dirty="0" err="1" smtClean="0"/>
              <a:t>asses</a:t>
            </a:r>
            <a:r>
              <a:rPr lang="cs-CZ" dirty="0" smtClean="0"/>
              <a:t> </a:t>
            </a:r>
            <a:r>
              <a:rPr lang="cs-CZ" dirty="0" err="1" smtClean="0"/>
              <a:t>potential</a:t>
            </a:r>
            <a:r>
              <a:rPr lang="cs-CZ" dirty="0" smtClean="0"/>
              <a:t> (</a:t>
            </a:r>
            <a:r>
              <a:rPr lang="cs-CZ" dirty="0" err="1" smtClean="0"/>
              <a:t>sufficiency</a:t>
            </a:r>
            <a:r>
              <a:rPr lang="cs-CZ" dirty="0" smtClean="0"/>
              <a:t>) </a:t>
            </a:r>
            <a:r>
              <a:rPr lang="cs-CZ" dirty="0" err="1" smtClean="0"/>
              <a:t>of</a:t>
            </a:r>
            <a:r>
              <a:rPr lang="cs-CZ" dirty="0" smtClean="0"/>
              <a:t> </a:t>
            </a:r>
            <a:r>
              <a:rPr lang="cs-CZ" dirty="0" err="1" smtClean="0"/>
              <a:t>the</a:t>
            </a:r>
            <a:r>
              <a:rPr lang="cs-CZ" dirty="0" smtClean="0"/>
              <a:t> </a:t>
            </a:r>
            <a:r>
              <a:rPr lang="cs-CZ" dirty="0" err="1" smtClean="0"/>
              <a:t>tools</a:t>
            </a:r>
            <a:r>
              <a:rPr lang="cs-CZ" dirty="0" smtClean="0"/>
              <a:t> to </a:t>
            </a:r>
            <a:r>
              <a:rPr lang="cs-CZ" dirty="0" err="1" smtClean="0"/>
              <a:t>prevent</a:t>
            </a:r>
            <a:r>
              <a:rPr lang="cs-CZ" dirty="0" smtClean="0"/>
              <a:t> </a:t>
            </a:r>
            <a:r>
              <a:rPr lang="cs-CZ" dirty="0" err="1" smtClean="0"/>
              <a:t>threat</a:t>
            </a:r>
            <a:r>
              <a:rPr lang="cs-CZ" dirty="0" smtClean="0"/>
              <a:t> </a:t>
            </a:r>
            <a:r>
              <a:rPr lang="cs-CZ" dirty="0" err="1" smtClean="0"/>
              <a:t>of</a:t>
            </a:r>
            <a:r>
              <a:rPr lang="cs-CZ" dirty="0" smtClean="0"/>
              <a:t> </a:t>
            </a:r>
            <a:r>
              <a:rPr lang="cs-CZ" dirty="0" err="1" smtClean="0"/>
              <a:t>harm</a:t>
            </a:r>
            <a:r>
              <a:rPr lang="cs-CZ" dirty="0" smtClean="0"/>
              <a:t> </a:t>
            </a:r>
            <a:r>
              <a:rPr lang="cs-CZ" dirty="0" err="1" smtClean="0"/>
              <a:t>from</a:t>
            </a:r>
            <a:r>
              <a:rPr lang="cs-CZ" dirty="0" smtClean="0"/>
              <a:t> </a:t>
            </a:r>
            <a:r>
              <a:rPr lang="cs-CZ" dirty="0" err="1" smtClean="0"/>
              <a:t>persons</a:t>
            </a:r>
            <a:r>
              <a:rPr lang="cs-CZ" dirty="0" smtClean="0"/>
              <a:t> </a:t>
            </a:r>
            <a:r>
              <a:rPr lang="cs-CZ" dirty="0" err="1" smtClean="0"/>
              <a:t>legal</a:t>
            </a:r>
            <a:r>
              <a:rPr lang="cs-CZ" dirty="0" smtClean="0"/>
              <a:t> </a:t>
            </a:r>
            <a:r>
              <a:rPr lang="cs-CZ" dirty="0" err="1" smtClean="0"/>
              <a:t>acts</a:t>
            </a:r>
            <a:endParaRPr lang="cs-CZ" dirty="0" smtClean="0"/>
          </a:p>
          <a:p>
            <a:pPr lvl="1"/>
            <a:r>
              <a:rPr lang="en-US" dirty="0" smtClean="0"/>
              <a:t>Avoid </a:t>
            </a:r>
            <a:r>
              <a:rPr lang="en-US" dirty="0" smtClean="0"/>
              <a:t>of plenary </a:t>
            </a:r>
            <a:r>
              <a:rPr lang="cs-CZ" dirty="0" err="1" smtClean="0"/>
              <a:t>restriction</a:t>
            </a:r>
            <a:r>
              <a:rPr lang="cs-CZ" dirty="0" smtClean="0"/>
              <a:t> </a:t>
            </a:r>
            <a:r>
              <a:rPr lang="cs-CZ" dirty="0" err="1" smtClean="0"/>
              <a:t>of</a:t>
            </a:r>
            <a:r>
              <a:rPr lang="cs-CZ" dirty="0" smtClean="0"/>
              <a:t> </a:t>
            </a:r>
            <a:r>
              <a:rPr lang="cs-CZ" dirty="0" err="1" smtClean="0"/>
              <a:t>legal</a:t>
            </a:r>
            <a:r>
              <a:rPr lang="cs-CZ" dirty="0" smtClean="0"/>
              <a:t> </a:t>
            </a:r>
            <a:r>
              <a:rPr lang="cs-CZ" dirty="0" err="1" smtClean="0"/>
              <a:t>capacity</a:t>
            </a:r>
            <a:r>
              <a:rPr lang="cs-CZ" dirty="0" smtClean="0"/>
              <a:t> </a:t>
            </a:r>
            <a:endParaRPr lang="cs-CZ" dirty="0" smtClean="0"/>
          </a:p>
          <a:p>
            <a:pPr lvl="1"/>
            <a:endParaRPr lang="en-US" dirty="0"/>
          </a:p>
        </p:txBody>
      </p:sp>
      <p:sp>
        <p:nvSpPr>
          <p:cNvPr id="4" name="Zástupný symbol pro zápatí 3"/>
          <p:cNvSpPr>
            <a:spLocks noGrp="1"/>
          </p:cNvSpPr>
          <p:nvPr>
            <p:ph type="ftr" sz="quarter" idx="11"/>
          </p:nvPr>
        </p:nvSpPr>
        <p:spPr/>
        <p:txBody>
          <a:bodyPr/>
          <a:lstStyle/>
          <a:p>
            <a:r>
              <a:rPr lang="cs-CZ" smtClean="0"/>
              <a:t>www.kvalitavpraxi.cz</a:t>
            </a:r>
            <a:endParaRPr lang="cs-CZ"/>
          </a:p>
        </p:txBody>
      </p:sp>
      <p:sp>
        <p:nvSpPr>
          <p:cNvPr id="5" name="Zástupný symbol pro číslo snímku 4"/>
          <p:cNvSpPr>
            <a:spLocks noGrp="1"/>
          </p:cNvSpPr>
          <p:nvPr>
            <p:ph type="sldNum" sz="quarter" idx="12"/>
          </p:nvPr>
        </p:nvSpPr>
        <p:spPr/>
        <p:txBody>
          <a:bodyPr/>
          <a:lstStyle/>
          <a:p>
            <a:fld id="{97E8AC83-DE99-4CDB-9400-14404CF58C7A}" type="slidenum">
              <a:rPr lang="cs-CZ" smtClean="0"/>
              <a:pPr/>
              <a:t>4</a:t>
            </a:fld>
            <a:endParaRPr lang="cs-CZ"/>
          </a:p>
        </p:txBody>
      </p:sp>
    </p:spTree>
    <p:extLst>
      <p:ext uri="{BB962C8B-B14F-4D97-AF65-F5344CB8AC3E}">
        <p14:creationId xmlns:p14="http://schemas.microsoft.com/office/powerpoint/2010/main" val="1690730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4213" y="476250"/>
            <a:ext cx="7777162" cy="1008063"/>
          </a:xfrm>
        </p:spPr>
        <p:txBody>
          <a:bodyPr>
            <a:normAutofit fontScale="90000"/>
          </a:bodyPr>
          <a:lstStyle/>
          <a:p>
            <a:r>
              <a:rPr lang="en-US" altLang="cs-CZ" dirty="0" smtClean="0"/>
              <a:t>Weaknesses of the new legislation</a:t>
            </a:r>
          </a:p>
        </p:txBody>
      </p:sp>
      <p:sp>
        <p:nvSpPr>
          <p:cNvPr id="12291" name="Rectangle 3"/>
          <p:cNvSpPr>
            <a:spLocks noGrp="1" noChangeArrowheads="1"/>
          </p:cNvSpPr>
          <p:nvPr>
            <p:ph type="body" idx="4294967295"/>
          </p:nvPr>
        </p:nvSpPr>
        <p:spPr>
          <a:xfrm>
            <a:off x="755650" y="1557338"/>
            <a:ext cx="7764463" cy="4176712"/>
          </a:xfrm>
        </p:spPr>
        <p:txBody>
          <a:bodyPr>
            <a:normAutofit lnSpcReduction="10000"/>
          </a:bodyPr>
          <a:lstStyle/>
          <a:p>
            <a:pPr algn="just">
              <a:defRPr/>
            </a:pPr>
            <a:r>
              <a:rPr lang="en-US" sz="3200" dirty="0" smtClean="0">
                <a:latin typeface="+mn-lt"/>
              </a:rPr>
              <a:t>Does</a:t>
            </a:r>
            <a:r>
              <a:rPr lang="cs-CZ" sz="3200" dirty="0" smtClean="0">
                <a:latin typeface="+mn-lt"/>
              </a:rPr>
              <a:t> not</a:t>
            </a:r>
            <a:r>
              <a:rPr lang="en-US" sz="3200" dirty="0" smtClean="0">
                <a:latin typeface="+mn-lt"/>
              </a:rPr>
              <a:t> </a:t>
            </a:r>
            <a:r>
              <a:rPr lang="en-US" sz="3200" dirty="0" smtClean="0">
                <a:latin typeface="+mn-lt"/>
              </a:rPr>
              <a:t>implement CRPD Art. 12 </a:t>
            </a:r>
            <a:r>
              <a:rPr lang="cs-CZ" sz="3200" dirty="0" err="1" smtClean="0">
                <a:latin typeface="+mn-lt"/>
              </a:rPr>
              <a:t>completely</a:t>
            </a:r>
            <a:r>
              <a:rPr lang="en-US" sz="3200" dirty="0" smtClean="0">
                <a:latin typeface="+mn-lt"/>
              </a:rPr>
              <a:t>:</a:t>
            </a:r>
            <a:endParaRPr lang="en-US" sz="3200" dirty="0" smtClean="0">
              <a:latin typeface="+mn-lt"/>
            </a:endParaRPr>
          </a:p>
          <a:p>
            <a:pPr lvl="1" algn="just">
              <a:defRPr/>
            </a:pPr>
            <a:r>
              <a:rPr lang="en-US" dirty="0" smtClean="0">
                <a:latin typeface="+mn-lt"/>
              </a:rPr>
              <a:t>Just some elements of supported decision making</a:t>
            </a:r>
          </a:p>
          <a:p>
            <a:pPr lvl="1" algn="just">
              <a:defRPr/>
            </a:pPr>
            <a:r>
              <a:rPr lang="en-US" dirty="0" smtClean="0">
                <a:latin typeface="+mn-lt"/>
              </a:rPr>
              <a:t>Not for people with more profound disability</a:t>
            </a:r>
          </a:p>
          <a:p>
            <a:pPr lvl="1" algn="just">
              <a:defRPr/>
            </a:pPr>
            <a:r>
              <a:rPr lang="en-US" dirty="0" smtClean="0"/>
              <a:t>Doesn't provide </a:t>
            </a:r>
            <a:r>
              <a:rPr lang="cs-CZ" dirty="0" err="1" smtClean="0"/>
              <a:t>comprehensive</a:t>
            </a:r>
            <a:r>
              <a:rPr lang="cs-CZ" dirty="0" smtClean="0"/>
              <a:t> </a:t>
            </a:r>
            <a:r>
              <a:rPr lang="en-US" dirty="0" smtClean="0"/>
              <a:t>safeguards</a:t>
            </a:r>
            <a:r>
              <a:rPr lang="cs-CZ" dirty="0" smtClean="0"/>
              <a:t> , </a:t>
            </a:r>
            <a:r>
              <a:rPr lang="cs-CZ" dirty="0" err="1" smtClean="0"/>
              <a:t>often</a:t>
            </a:r>
            <a:r>
              <a:rPr lang="cs-CZ" dirty="0" smtClean="0"/>
              <a:t> </a:t>
            </a:r>
            <a:r>
              <a:rPr lang="cs-CZ" dirty="0" err="1" smtClean="0"/>
              <a:t>goes</a:t>
            </a:r>
            <a:r>
              <a:rPr lang="cs-CZ" dirty="0" smtClean="0"/>
              <a:t> </a:t>
            </a:r>
            <a:r>
              <a:rPr lang="cs-CZ" dirty="0" err="1" smtClean="0"/>
              <a:t>thje</a:t>
            </a:r>
            <a:r>
              <a:rPr lang="cs-CZ" dirty="0" smtClean="0"/>
              <a:t> </a:t>
            </a:r>
            <a:r>
              <a:rPr lang="cs-CZ" dirty="0" err="1" smtClean="0"/>
              <a:t>way</a:t>
            </a:r>
            <a:r>
              <a:rPr lang="cs-CZ" dirty="0" smtClean="0"/>
              <a:t> </a:t>
            </a:r>
            <a:r>
              <a:rPr lang="cs-CZ" dirty="0" err="1" smtClean="0"/>
              <a:t>of</a:t>
            </a:r>
            <a:r>
              <a:rPr lang="cs-CZ" dirty="0" smtClean="0"/>
              <a:t> </a:t>
            </a:r>
            <a:r>
              <a:rPr lang="cs-CZ" dirty="0" err="1" smtClean="0"/>
              <a:t>limitation</a:t>
            </a:r>
            <a:r>
              <a:rPr lang="cs-CZ" dirty="0" smtClean="0"/>
              <a:t> </a:t>
            </a:r>
            <a:r>
              <a:rPr lang="cs-CZ" dirty="0" err="1" smtClean="0"/>
              <a:t>of</a:t>
            </a:r>
            <a:r>
              <a:rPr lang="cs-CZ" dirty="0" smtClean="0"/>
              <a:t> </a:t>
            </a:r>
            <a:r>
              <a:rPr lang="cs-CZ" dirty="0" err="1" smtClean="0"/>
              <a:t>duties</a:t>
            </a:r>
            <a:r>
              <a:rPr lang="cs-CZ" dirty="0" smtClean="0"/>
              <a:t> </a:t>
            </a:r>
            <a:r>
              <a:rPr lang="cs-CZ" dirty="0" err="1" smtClean="0"/>
              <a:t>instead</a:t>
            </a:r>
            <a:endParaRPr lang="en-US" dirty="0" smtClean="0"/>
          </a:p>
          <a:p>
            <a:pPr lvl="1" algn="just">
              <a:defRPr/>
            </a:pPr>
            <a:r>
              <a:rPr lang="en-US" dirty="0" smtClean="0"/>
              <a:t>Doesn't avoid </a:t>
            </a:r>
            <a:r>
              <a:rPr lang="en-US" dirty="0" smtClean="0"/>
              <a:t>restriction </a:t>
            </a:r>
            <a:r>
              <a:rPr lang="en-US" dirty="0" smtClean="0"/>
              <a:t>of legal capacity</a:t>
            </a:r>
          </a:p>
        </p:txBody>
      </p:sp>
    </p:spTree>
    <p:extLst>
      <p:ext uri="{BB962C8B-B14F-4D97-AF65-F5344CB8AC3E}">
        <p14:creationId xmlns:p14="http://schemas.microsoft.com/office/powerpoint/2010/main" val="501956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4213" y="476250"/>
            <a:ext cx="7777162" cy="1008063"/>
          </a:xfrm>
        </p:spPr>
        <p:txBody>
          <a:bodyPr>
            <a:normAutofit fontScale="90000"/>
          </a:bodyPr>
          <a:lstStyle/>
          <a:p>
            <a:r>
              <a:rPr lang="en-US" altLang="cs-CZ" dirty="0" smtClean="0"/>
              <a:t>Weaknesses of the new legislation in court deciding</a:t>
            </a:r>
          </a:p>
        </p:txBody>
      </p:sp>
      <p:sp>
        <p:nvSpPr>
          <p:cNvPr id="12291" name="Rectangle 3"/>
          <p:cNvSpPr>
            <a:spLocks noGrp="1" noChangeArrowheads="1"/>
          </p:cNvSpPr>
          <p:nvPr>
            <p:ph type="body" idx="4294967295"/>
          </p:nvPr>
        </p:nvSpPr>
        <p:spPr>
          <a:xfrm>
            <a:off x="755650" y="1557338"/>
            <a:ext cx="7764463" cy="4463950"/>
          </a:xfrm>
        </p:spPr>
        <p:txBody>
          <a:bodyPr>
            <a:normAutofit fontScale="77500" lnSpcReduction="20000"/>
          </a:bodyPr>
          <a:lstStyle/>
          <a:p>
            <a:pPr marL="0" indent="0" algn="just">
              <a:buNone/>
              <a:defRPr/>
            </a:pPr>
            <a:r>
              <a:rPr lang="cs-CZ" dirty="0" err="1" smtClean="0"/>
              <a:t>Present</a:t>
            </a:r>
            <a:r>
              <a:rPr lang="cs-CZ" dirty="0" smtClean="0"/>
              <a:t> period </a:t>
            </a:r>
            <a:r>
              <a:rPr lang="cs-CZ" dirty="0" err="1" smtClean="0"/>
              <a:t>is</a:t>
            </a:r>
            <a:r>
              <a:rPr lang="cs-CZ" dirty="0" smtClean="0"/>
              <a:t> </a:t>
            </a:r>
            <a:r>
              <a:rPr lang="cs-CZ" dirty="0" err="1" smtClean="0"/>
              <a:t>crucial</a:t>
            </a:r>
            <a:r>
              <a:rPr lang="cs-CZ" dirty="0" smtClean="0"/>
              <a:t> </a:t>
            </a:r>
            <a:r>
              <a:rPr lang="cs-CZ" dirty="0" err="1" smtClean="0"/>
              <a:t>for</a:t>
            </a:r>
            <a:r>
              <a:rPr lang="cs-CZ" dirty="0" smtClean="0"/>
              <a:t> </a:t>
            </a:r>
            <a:r>
              <a:rPr lang="cs-CZ" dirty="0" err="1" smtClean="0"/>
              <a:t>setting</a:t>
            </a:r>
            <a:r>
              <a:rPr lang="cs-CZ" dirty="0" smtClean="0"/>
              <a:t> </a:t>
            </a:r>
            <a:r>
              <a:rPr lang="cs-CZ" dirty="0" err="1" smtClean="0"/>
              <a:t>standards</a:t>
            </a:r>
            <a:r>
              <a:rPr lang="cs-CZ" dirty="0" smtClean="0"/>
              <a:t> </a:t>
            </a:r>
            <a:r>
              <a:rPr lang="cs-CZ" dirty="0" err="1" smtClean="0"/>
              <a:t>of</a:t>
            </a:r>
            <a:r>
              <a:rPr lang="cs-CZ" dirty="0" smtClean="0"/>
              <a:t> </a:t>
            </a:r>
            <a:r>
              <a:rPr lang="cs-CZ" dirty="0" err="1" smtClean="0"/>
              <a:t>interpretation</a:t>
            </a:r>
            <a:r>
              <a:rPr lang="cs-CZ" dirty="0" smtClean="0"/>
              <a:t> and </a:t>
            </a:r>
            <a:r>
              <a:rPr lang="cs-CZ" dirty="0" err="1" smtClean="0"/>
              <a:t>practical</a:t>
            </a:r>
            <a:r>
              <a:rPr lang="cs-CZ" dirty="0" smtClean="0"/>
              <a:t> use </a:t>
            </a:r>
            <a:r>
              <a:rPr lang="cs-CZ" dirty="0" err="1" smtClean="0"/>
              <a:t>of</a:t>
            </a:r>
            <a:r>
              <a:rPr lang="cs-CZ" dirty="0" smtClean="0"/>
              <a:t> </a:t>
            </a:r>
            <a:r>
              <a:rPr lang="cs-CZ" dirty="0" err="1" smtClean="0"/>
              <a:t>new</a:t>
            </a:r>
            <a:r>
              <a:rPr lang="cs-CZ" dirty="0" smtClean="0"/>
              <a:t> </a:t>
            </a:r>
            <a:r>
              <a:rPr lang="cs-CZ" dirty="0" err="1" smtClean="0"/>
              <a:t>tools</a:t>
            </a:r>
            <a:r>
              <a:rPr lang="cs-CZ" dirty="0" smtClean="0"/>
              <a:t>. </a:t>
            </a:r>
            <a:r>
              <a:rPr lang="cs-CZ" dirty="0" err="1" smtClean="0"/>
              <a:t>There</a:t>
            </a:r>
            <a:r>
              <a:rPr lang="cs-CZ" dirty="0" smtClean="0"/>
              <a:t> are many </a:t>
            </a:r>
            <a:r>
              <a:rPr lang="cs-CZ" dirty="0" err="1" smtClean="0"/>
              <a:t>challenges</a:t>
            </a:r>
            <a:r>
              <a:rPr lang="cs-CZ" dirty="0" smtClean="0"/>
              <a:t>:</a:t>
            </a:r>
          </a:p>
          <a:p>
            <a:pPr algn="just">
              <a:defRPr/>
            </a:pPr>
            <a:r>
              <a:rPr lang="en-US" dirty="0" smtClean="0"/>
              <a:t>Despite </a:t>
            </a:r>
            <a:r>
              <a:rPr lang="en-US" dirty="0" smtClean="0"/>
              <a:t>the change of legal frame the approach of courts is changing quite slowly  (keeps on track)</a:t>
            </a:r>
          </a:p>
          <a:p>
            <a:pPr algn="just">
              <a:defRPr/>
            </a:pPr>
            <a:r>
              <a:rPr lang="en-US" dirty="0" smtClean="0"/>
              <a:t>Strong tradition of unconsidered adoption of medical expert‘s (psychiatrists) opinions by </a:t>
            </a:r>
            <a:r>
              <a:rPr lang="en-US" dirty="0" smtClean="0"/>
              <a:t>judges</a:t>
            </a:r>
            <a:endParaRPr lang="cs-CZ" dirty="0" smtClean="0"/>
          </a:p>
          <a:p>
            <a:pPr algn="just">
              <a:defRPr/>
            </a:pPr>
            <a:r>
              <a:rPr lang="cs-CZ" dirty="0" err="1" smtClean="0"/>
              <a:t>Poor</a:t>
            </a:r>
            <a:r>
              <a:rPr lang="cs-CZ" dirty="0" smtClean="0"/>
              <a:t> trust and </a:t>
            </a:r>
            <a:r>
              <a:rPr lang="cs-CZ" dirty="0" err="1" smtClean="0"/>
              <a:t>respect</a:t>
            </a:r>
            <a:r>
              <a:rPr lang="cs-CZ" dirty="0" smtClean="0"/>
              <a:t> to </a:t>
            </a:r>
            <a:r>
              <a:rPr lang="cs-CZ" dirty="0" err="1" smtClean="0"/>
              <a:t>potential</a:t>
            </a:r>
            <a:r>
              <a:rPr lang="cs-CZ" dirty="0" smtClean="0"/>
              <a:t> and role </a:t>
            </a:r>
            <a:r>
              <a:rPr lang="cs-CZ" dirty="0" err="1" smtClean="0"/>
              <a:t>of</a:t>
            </a:r>
            <a:r>
              <a:rPr lang="cs-CZ" dirty="0" smtClean="0"/>
              <a:t> natural support</a:t>
            </a:r>
          </a:p>
          <a:p>
            <a:pPr algn="just">
              <a:defRPr/>
            </a:pPr>
            <a:r>
              <a:rPr lang="cs-CZ" dirty="0" smtClean="0"/>
              <a:t>Civil </a:t>
            </a:r>
            <a:r>
              <a:rPr lang="cs-CZ" dirty="0" err="1" smtClean="0"/>
              <a:t>code</a:t>
            </a:r>
            <a:r>
              <a:rPr lang="cs-CZ" dirty="0" smtClean="0"/>
              <a:t> </a:t>
            </a:r>
            <a:r>
              <a:rPr lang="cs-CZ" dirty="0" err="1" smtClean="0"/>
              <a:t>supposes</a:t>
            </a:r>
            <a:r>
              <a:rPr lang="cs-CZ" dirty="0" smtClean="0"/>
              <a:t> </a:t>
            </a:r>
            <a:r>
              <a:rPr lang="cs-CZ" dirty="0" err="1" smtClean="0"/>
              <a:t>adoption</a:t>
            </a:r>
            <a:r>
              <a:rPr lang="cs-CZ" dirty="0" smtClean="0"/>
              <a:t> </a:t>
            </a:r>
            <a:r>
              <a:rPr lang="cs-CZ" dirty="0" err="1" smtClean="0"/>
              <a:t>of</a:t>
            </a:r>
            <a:r>
              <a:rPr lang="cs-CZ" dirty="0" smtClean="0"/>
              <a:t> </a:t>
            </a:r>
            <a:r>
              <a:rPr lang="cs-CZ" dirty="0" err="1" smtClean="0"/>
              <a:t>special</a:t>
            </a:r>
            <a:r>
              <a:rPr lang="cs-CZ" dirty="0" smtClean="0"/>
              <a:t> </a:t>
            </a:r>
            <a:r>
              <a:rPr lang="cs-CZ" dirty="0" err="1" smtClean="0"/>
              <a:t>law</a:t>
            </a:r>
            <a:r>
              <a:rPr lang="cs-CZ" dirty="0" smtClean="0"/>
              <a:t> on </a:t>
            </a:r>
            <a:r>
              <a:rPr lang="cs-CZ" dirty="0" err="1" smtClean="0"/>
              <a:t>guardianship</a:t>
            </a:r>
            <a:r>
              <a:rPr lang="cs-CZ" dirty="0" smtClean="0"/>
              <a:t>. </a:t>
            </a:r>
            <a:r>
              <a:rPr lang="cs-CZ" dirty="0" err="1" smtClean="0"/>
              <a:t>Process</a:t>
            </a:r>
            <a:r>
              <a:rPr lang="cs-CZ" dirty="0" smtClean="0"/>
              <a:t> </a:t>
            </a:r>
            <a:r>
              <a:rPr lang="cs-CZ" dirty="0" err="1" smtClean="0"/>
              <a:t>of</a:t>
            </a:r>
            <a:r>
              <a:rPr lang="cs-CZ" dirty="0" smtClean="0"/>
              <a:t> </a:t>
            </a:r>
            <a:r>
              <a:rPr lang="cs-CZ" dirty="0" err="1" smtClean="0"/>
              <a:t>its</a:t>
            </a:r>
            <a:r>
              <a:rPr lang="cs-CZ" dirty="0" smtClean="0"/>
              <a:t> </a:t>
            </a:r>
            <a:r>
              <a:rPr lang="cs-CZ" dirty="0" err="1" smtClean="0"/>
              <a:t>adoption</a:t>
            </a:r>
            <a:r>
              <a:rPr lang="cs-CZ" dirty="0" smtClean="0"/>
              <a:t> </a:t>
            </a:r>
            <a:r>
              <a:rPr lang="cs-CZ" dirty="0" err="1" smtClean="0"/>
              <a:t>is</a:t>
            </a:r>
            <a:r>
              <a:rPr lang="cs-CZ" dirty="0" smtClean="0"/>
              <a:t> </a:t>
            </a:r>
            <a:r>
              <a:rPr lang="cs-CZ" dirty="0" err="1" smtClean="0"/>
              <a:t>slow</a:t>
            </a:r>
            <a:r>
              <a:rPr lang="cs-CZ" dirty="0" smtClean="0"/>
              <a:t>, </a:t>
            </a:r>
            <a:r>
              <a:rPr lang="cs-CZ" dirty="0" err="1" smtClean="0"/>
              <a:t>chaotic</a:t>
            </a:r>
            <a:r>
              <a:rPr lang="cs-CZ" dirty="0" smtClean="0"/>
              <a:t> and </a:t>
            </a:r>
            <a:r>
              <a:rPr lang="cs-CZ" dirty="0" err="1" smtClean="0"/>
              <a:t>does</a:t>
            </a:r>
            <a:r>
              <a:rPr lang="cs-CZ" dirty="0" smtClean="0"/>
              <a:t> not </a:t>
            </a:r>
            <a:r>
              <a:rPr lang="cs-CZ" dirty="0" err="1" smtClean="0"/>
              <a:t>include</a:t>
            </a:r>
            <a:r>
              <a:rPr lang="cs-CZ" dirty="0" smtClean="0"/>
              <a:t> </a:t>
            </a:r>
            <a:r>
              <a:rPr lang="cs-CZ" dirty="0" err="1" smtClean="0"/>
              <a:t>people</a:t>
            </a:r>
            <a:r>
              <a:rPr lang="cs-CZ" dirty="0" smtClean="0"/>
              <a:t> </a:t>
            </a:r>
            <a:r>
              <a:rPr lang="cs-CZ" dirty="0" err="1" smtClean="0"/>
              <a:t>with</a:t>
            </a:r>
            <a:r>
              <a:rPr lang="cs-CZ" dirty="0" smtClean="0"/>
              <a:t> </a:t>
            </a:r>
            <a:r>
              <a:rPr lang="cs-CZ" dirty="0" err="1" smtClean="0"/>
              <a:t>disabilities</a:t>
            </a:r>
            <a:endParaRPr lang="en-US" dirty="0" smtClean="0"/>
          </a:p>
        </p:txBody>
      </p:sp>
    </p:spTree>
    <p:extLst>
      <p:ext uri="{BB962C8B-B14F-4D97-AF65-F5344CB8AC3E}">
        <p14:creationId xmlns:p14="http://schemas.microsoft.com/office/powerpoint/2010/main" val="4033865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a:t>Concluding observations on the initial report of the </a:t>
            </a:r>
            <a:r>
              <a:rPr lang="en-GB" dirty="0" smtClean="0"/>
              <a:t>CR</a:t>
            </a:r>
            <a:r>
              <a:rPr lang="cs-CZ" dirty="0" smtClean="0"/>
              <a:t> - </a:t>
            </a:r>
            <a:r>
              <a:rPr lang="en-GB" dirty="0" smtClean="0"/>
              <a:t>art</a:t>
            </a:r>
            <a:r>
              <a:rPr lang="en-GB" dirty="0"/>
              <a:t>. </a:t>
            </a:r>
            <a:r>
              <a:rPr lang="en-GB" dirty="0" smtClean="0"/>
              <a:t>12</a:t>
            </a:r>
            <a:endParaRPr lang="en-US" dirty="0"/>
          </a:p>
        </p:txBody>
      </p:sp>
      <p:sp>
        <p:nvSpPr>
          <p:cNvPr id="3" name="Zástupný symbol pro obsah 2"/>
          <p:cNvSpPr>
            <a:spLocks noGrp="1"/>
          </p:cNvSpPr>
          <p:nvPr>
            <p:ph idx="1"/>
          </p:nvPr>
        </p:nvSpPr>
        <p:spPr>
          <a:xfrm>
            <a:off x="457200" y="1988840"/>
            <a:ext cx="8229600" cy="4137323"/>
          </a:xfrm>
        </p:spPr>
        <p:txBody>
          <a:bodyPr>
            <a:normAutofit fontScale="85000" lnSpcReduction="10000"/>
          </a:bodyPr>
          <a:lstStyle/>
          <a:p>
            <a:r>
              <a:rPr lang="cs-CZ" dirty="0" err="1" smtClean="0"/>
              <a:t>The</a:t>
            </a:r>
            <a:r>
              <a:rPr lang="cs-CZ" dirty="0" smtClean="0"/>
              <a:t> </a:t>
            </a:r>
            <a:r>
              <a:rPr lang="cs-CZ" dirty="0" err="1" smtClean="0"/>
              <a:t>Comittee</a:t>
            </a:r>
            <a:r>
              <a:rPr lang="cs-CZ" dirty="0" smtClean="0"/>
              <a:t> </a:t>
            </a:r>
            <a:r>
              <a:rPr lang="en-GB" dirty="0" smtClean="0"/>
              <a:t>notes </a:t>
            </a:r>
            <a:r>
              <a:rPr lang="en-GB" dirty="0"/>
              <a:t>with concern that the new </a:t>
            </a:r>
            <a:r>
              <a:rPr lang="en-GB" b="1" dirty="0"/>
              <a:t>Civil Code still prescribes for the possibility of limiting one’s legal capacity</a:t>
            </a:r>
            <a:r>
              <a:rPr lang="en-GB" dirty="0"/>
              <a:t> and putting a person with disability under partial </a:t>
            </a:r>
            <a:r>
              <a:rPr lang="en-GB" dirty="0" smtClean="0"/>
              <a:t>guardianship</a:t>
            </a:r>
            <a:r>
              <a:rPr lang="cs-CZ" dirty="0" smtClean="0"/>
              <a:t> (para 22)</a:t>
            </a:r>
          </a:p>
          <a:p>
            <a:r>
              <a:rPr lang="en-GB" dirty="0" smtClean="0"/>
              <a:t>The </a:t>
            </a:r>
            <a:r>
              <a:rPr lang="en-GB" dirty="0"/>
              <a:t>Committee calls upon the State party to </a:t>
            </a:r>
            <a:r>
              <a:rPr lang="en-GB" b="1" dirty="0"/>
              <a:t>amend its Civil Code</a:t>
            </a:r>
            <a:r>
              <a:rPr lang="en-GB" dirty="0"/>
              <a:t> and </a:t>
            </a:r>
            <a:r>
              <a:rPr lang="en-GB" b="1" dirty="0"/>
              <a:t>fully harmonize its provisions with article 12</a:t>
            </a:r>
            <a:r>
              <a:rPr lang="en-GB" dirty="0"/>
              <a:t> of the Convention, as elaborated in the Committee’s General Comment No. 1 and recognize</a:t>
            </a:r>
            <a:r>
              <a:rPr lang="en-US" dirty="0"/>
              <a:t> the</a:t>
            </a:r>
            <a:r>
              <a:rPr lang="en-GB" dirty="0"/>
              <a:t> full legal capacity o</a:t>
            </a:r>
            <a:r>
              <a:rPr lang="en-US" dirty="0"/>
              <a:t>f</a:t>
            </a:r>
            <a:r>
              <a:rPr lang="en-GB" dirty="0"/>
              <a:t> all persons with all types of </a:t>
            </a:r>
            <a:r>
              <a:rPr lang="en-GB" dirty="0" smtClean="0"/>
              <a:t>disability</a:t>
            </a:r>
            <a:r>
              <a:rPr lang="cs-CZ" dirty="0" smtClean="0"/>
              <a:t>..</a:t>
            </a:r>
            <a:r>
              <a:rPr lang="en-GB" dirty="0" smtClean="0"/>
              <a:t>.</a:t>
            </a:r>
            <a:r>
              <a:rPr lang="cs-CZ" dirty="0" smtClean="0"/>
              <a:t> (para 23)</a:t>
            </a:r>
            <a:endParaRPr lang="en-US" dirty="0"/>
          </a:p>
        </p:txBody>
      </p:sp>
      <p:sp>
        <p:nvSpPr>
          <p:cNvPr id="4" name="Zástupný symbol pro zápatí 3"/>
          <p:cNvSpPr>
            <a:spLocks noGrp="1"/>
          </p:cNvSpPr>
          <p:nvPr>
            <p:ph type="ftr" sz="quarter" idx="11"/>
          </p:nvPr>
        </p:nvSpPr>
        <p:spPr/>
        <p:txBody>
          <a:bodyPr/>
          <a:lstStyle/>
          <a:p>
            <a:r>
              <a:rPr lang="cs-CZ" smtClean="0"/>
              <a:t>www.kvalitavpraxi.cz</a:t>
            </a:r>
            <a:endParaRPr lang="cs-CZ"/>
          </a:p>
        </p:txBody>
      </p:sp>
      <p:sp>
        <p:nvSpPr>
          <p:cNvPr id="5" name="Zástupný symbol pro číslo snímku 4"/>
          <p:cNvSpPr>
            <a:spLocks noGrp="1"/>
          </p:cNvSpPr>
          <p:nvPr>
            <p:ph type="sldNum" sz="quarter" idx="12"/>
          </p:nvPr>
        </p:nvSpPr>
        <p:spPr/>
        <p:txBody>
          <a:bodyPr/>
          <a:lstStyle/>
          <a:p>
            <a:fld id="{97E8AC83-DE99-4CDB-9400-14404CF58C7A}" type="slidenum">
              <a:rPr lang="cs-CZ" smtClean="0"/>
              <a:t>7</a:t>
            </a:fld>
            <a:endParaRPr lang="cs-CZ"/>
          </a:p>
        </p:txBody>
      </p:sp>
    </p:spTree>
    <p:extLst>
      <p:ext uri="{BB962C8B-B14F-4D97-AF65-F5344CB8AC3E}">
        <p14:creationId xmlns:p14="http://schemas.microsoft.com/office/powerpoint/2010/main" val="3368907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680892"/>
          </a:xfrm>
        </p:spPr>
        <p:txBody>
          <a:bodyPr>
            <a:normAutofit/>
          </a:bodyPr>
          <a:lstStyle/>
          <a:p>
            <a:r>
              <a:rPr lang="cs-CZ" dirty="0" err="1" smtClean="0"/>
              <a:t>Particular</a:t>
            </a:r>
            <a:r>
              <a:rPr lang="cs-CZ" dirty="0" smtClean="0"/>
              <a:t> l</a:t>
            </a:r>
            <a:r>
              <a:rPr lang="en-US" dirty="0" err="1" smtClean="0"/>
              <a:t>egal</a:t>
            </a:r>
            <a:r>
              <a:rPr lang="en-US" dirty="0" smtClean="0"/>
              <a:t> tools </a:t>
            </a:r>
            <a:r>
              <a:rPr lang="cs-CZ" dirty="0" err="1" smtClean="0"/>
              <a:t>of</a:t>
            </a:r>
            <a:r>
              <a:rPr lang="cs-CZ" dirty="0" smtClean="0"/>
              <a:t> support and </a:t>
            </a:r>
            <a:r>
              <a:rPr lang="cs-CZ" dirty="0" err="1" smtClean="0"/>
              <a:t>representation</a:t>
            </a:r>
            <a:endParaRPr lang="en-US" dirty="0"/>
          </a:p>
        </p:txBody>
      </p:sp>
      <p:sp>
        <p:nvSpPr>
          <p:cNvPr id="3" name="Zástupný symbol pro obsah 2"/>
          <p:cNvSpPr>
            <a:spLocks noGrp="1"/>
          </p:cNvSpPr>
          <p:nvPr>
            <p:ph idx="1"/>
          </p:nvPr>
        </p:nvSpPr>
        <p:spPr>
          <a:xfrm>
            <a:off x="467544" y="2326729"/>
            <a:ext cx="8229600" cy="3334519"/>
          </a:xfrm>
        </p:spPr>
        <p:txBody>
          <a:bodyPr>
            <a:normAutofit/>
          </a:bodyPr>
          <a:lstStyle/>
          <a:p>
            <a:pPr marL="514350" indent="-514350">
              <a:buFont typeface="+mj-lt"/>
              <a:buAutoNum type="arabicPeriod"/>
            </a:pPr>
            <a:r>
              <a:rPr lang="cs-CZ" dirty="0" err="1"/>
              <a:t>Agreement</a:t>
            </a:r>
            <a:r>
              <a:rPr lang="cs-CZ" dirty="0"/>
              <a:t> on </a:t>
            </a:r>
            <a:r>
              <a:rPr lang="en-US" dirty="0"/>
              <a:t>Support</a:t>
            </a:r>
            <a:r>
              <a:rPr lang="cs-CZ" dirty="0"/>
              <a:t> in</a:t>
            </a:r>
            <a:r>
              <a:rPr lang="en-US" dirty="0"/>
              <a:t> Decision-making</a:t>
            </a:r>
          </a:p>
          <a:p>
            <a:pPr marL="514350" indent="-514350">
              <a:buFont typeface="+mj-lt"/>
              <a:buAutoNum type="arabicPeriod"/>
            </a:pPr>
            <a:r>
              <a:rPr lang="en-US" altLang="cs-CZ" dirty="0"/>
              <a:t>Guardian</a:t>
            </a:r>
            <a:r>
              <a:rPr lang="cs-CZ" altLang="cs-CZ" dirty="0" err="1"/>
              <a:t>ship</a:t>
            </a:r>
            <a:r>
              <a:rPr lang="en-US" altLang="cs-CZ" dirty="0"/>
              <a:t> without Restriction of Legal Capacity</a:t>
            </a:r>
            <a:r>
              <a:rPr lang="cs-CZ" altLang="cs-CZ" dirty="0"/>
              <a:t> – on </a:t>
            </a:r>
            <a:r>
              <a:rPr lang="cs-CZ" altLang="cs-CZ" dirty="0" err="1"/>
              <a:t>application</a:t>
            </a:r>
            <a:r>
              <a:rPr lang="cs-CZ" altLang="cs-CZ" dirty="0"/>
              <a:t> </a:t>
            </a:r>
            <a:r>
              <a:rPr lang="cs-CZ" altLang="cs-CZ" dirty="0" err="1"/>
              <a:t>of</a:t>
            </a:r>
            <a:r>
              <a:rPr lang="cs-CZ" altLang="cs-CZ" dirty="0"/>
              <a:t> </a:t>
            </a:r>
            <a:r>
              <a:rPr lang="cs-CZ" altLang="cs-CZ" dirty="0" err="1"/>
              <a:t>an</a:t>
            </a:r>
            <a:r>
              <a:rPr lang="cs-CZ" altLang="cs-CZ" dirty="0"/>
              <a:t> </a:t>
            </a:r>
            <a:r>
              <a:rPr lang="cs-CZ" altLang="cs-CZ" dirty="0" err="1"/>
              <a:t>individual</a:t>
            </a:r>
            <a:endParaRPr lang="en-US" dirty="0"/>
          </a:p>
          <a:p>
            <a:pPr marL="514350" indent="-514350">
              <a:buFont typeface="+mj-lt"/>
              <a:buAutoNum type="arabicPeriod"/>
            </a:pPr>
            <a:r>
              <a:rPr lang="en-US" dirty="0" smtClean="0"/>
              <a:t>Advanced </a:t>
            </a:r>
            <a:r>
              <a:rPr lang="en-US" dirty="0" err="1" smtClean="0"/>
              <a:t>Directi</a:t>
            </a:r>
            <a:r>
              <a:rPr lang="cs-CZ" dirty="0" smtClean="0"/>
              <a:t>ve</a:t>
            </a:r>
            <a:r>
              <a:rPr lang="en-US" dirty="0" smtClean="0"/>
              <a:t>/Living will</a:t>
            </a:r>
          </a:p>
          <a:p>
            <a:pPr marL="514350" indent="-514350">
              <a:buFont typeface="+mj-lt"/>
              <a:buAutoNum type="arabicPeriod"/>
            </a:pPr>
            <a:r>
              <a:rPr lang="en-US" altLang="cs-CZ" dirty="0" smtClean="0"/>
              <a:t>Representation by a </a:t>
            </a:r>
            <a:r>
              <a:rPr lang="cs-CZ" altLang="cs-CZ" dirty="0" err="1" smtClean="0"/>
              <a:t>household</a:t>
            </a:r>
            <a:r>
              <a:rPr lang="en-US" altLang="cs-CZ" dirty="0" smtClean="0"/>
              <a:t> Member</a:t>
            </a:r>
          </a:p>
          <a:p>
            <a:endParaRPr lang="en-US" dirty="0"/>
          </a:p>
        </p:txBody>
      </p:sp>
      <p:sp>
        <p:nvSpPr>
          <p:cNvPr id="4" name="Zástupný symbol pro zápatí 3"/>
          <p:cNvSpPr>
            <a:spLocks noGrp="1"/>
          </p:cNvSpPr>
          <p:nvPr>
            <p:ph type="ftr" sz="quarter" idx="11"/>
          </p:nvPr>
        </p:nvSpPr>
        <p:spPr/>
        <p:txBody>
          <a:bodyPr/>
          <a:lstStyle/>
          <a:p>
            <a:r>
              <a:rPr lang="cs-CZ" smtClean="0"/>
              <a:t>www.kvalitavpraxi.cz</a:t>
            </a:r>
            <a:endParaRPr lang="cs-CZ"/>
          </a:p>
        </p:txBody>
      </p:sp>
      <p:sp>
        <p:nvSpPr>
          <p:cNvPr id="5" name="Zástupný symbol pro číslo snímku 4"/>
          <p:cNvSpPr>
            <a:spLocks noGrp="1"/>
          </p:cNvSpPr>
          <p:nvPr>
            <p:ph type="sldNum" sz="quarter" idx="12"/>
          </p:nvPr>
        </p:nvSpPr>
        <p:spPr/>
        <p:txBody>
          <a:bodyPr/>
          <a:lstStyle/>
          <a:p>
            <a:fld id="{97E8AC83-DE99-4CDB-9400-14404CF58C7A}" type="slidenum">
              <a:rPr lang="cs-CZ" smtClean="0"/>
              <a:pPr/>
              <a:t>8</a:t>
            </a:fld>
            <a:endParaRPr lang="cs-CZ"/>
          </a:p>
        </p:txBody>
      </p:sp>
    </p:spTree>
    <p:extLst>
      <p:ext uri="{BB962C8B-B14F-4D97-AF65-F5344CB8AC3E}">
        <p14:creationId xmlns:p14="http://schemas.microsoft.com/office/powerpoint/2010/main" val="275933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cs-CZ" altLang="cs-CZ" dirty="0"/>
              <a:t>1</a:t>
            </a:r>
            <a:r>
              <a:rPr lang="cs-CZ" altLang="cs-CZ" dirty="0" smtClean="0"/>
              <a:t>. </a:t>
            </a:r>
            <a:r>
              <a:rPr lang="cs-CZ" altLang="cs-CZ" dirty="0" err="1" smtClean="0"/>
              <a:t>Agreement</a:t>
            </a:r>
            <a:r>
              <a:rPr lang="cs-CZ" altLang="cs-CZ" dirty="0" smtClean="0"/>
              <a:t> on Support in </a:t>
            </a:r>
            <a:br>
              <a:rPr lang="cs-CZ" altLang="cs-CZ" dirty="0" smtClean="0"/>
            </a:br>
            <a:r>
              <a:rPr lang="cs-CZ" altLang="cs-CZ" dirty="0" err="1" smtClean="0"/>
              <a:t>Decision-making</a:t>
            </a:r>
            <a:endParaRPr lang="cs-CZ" altLang="cs-CZ" dirty="0" smtClean="0"/>
          </a:p>
        </p:txBody>
      </p:sp>
      <p:sp>
        <p:nvSpPr>
          <p:cNvPr id="123907" name="Rectangle 3"/>
          <p:cNvSpPr>
            <a:spLocks noGrp="1" noChangeArrowheads="1"/>
          </p:cNvSpPr>
          <p:nvPr>
            <p:ph idx="1"/>
          </p:nvPr>
        </p:nvSpPr>
        <p:spPr/>
        <p:txBody>
          <a:bodyPr>
            <a:normAutofit fontScale="70000" lnSpcReduction="20000"/>
          </a:bodyPr>
          <a:lstStyle/>
          <a:p>
            <a:pPr>
              <a:lnSpc>
                <a:spcPct val="120000"/>
              </a:lnSpc>
              <a:defRPr/>
            </a:pPr>
            <a:r>
              <a:rPr lang="cs-CZ" dirty="0" smtClean="0">
                <a:latin typeface="+mn-lt"/>
              </a:rPr>
              <a:t>A</a:t>
            </a:r>
            <a:r>
              <a:rPr lang="en-US" dirty="0" err="1" smtClean="0">
                <a:latin typeface="+mn-lt"/>
              </a:rPr>
              <a:t>greement</a:t>
            </a:r>
            <a:r>
              <a:rPr lang="en-US" dirty="0" smtClean="0">
                <a:latin typeface="+mn-lt"/>
              </a:rPr>
              <a:t> between </a:t>
            </a:r>
            <a:r>
              <a:rPr lang="cs-CZ" dirty="0" smtClean="0">
                <a:latin typeface="+mn-lt"/>
              </a:rPr>
              <a:t> </a:t>
            </a:r>
            <a:r>
              <a:rPr lang="en-US" dirty="0" smtClean="0">
                <a:latin typeface="+mn-lt"/>
              </a:rPr>
              <a:t>supported person</a:t>
            </a:r>
            <a:r>
              <a:rPr lang="cs-CZ" dirty="0" smtClean="0"/>
              <a:t> and </a:t>
            </a:r>
            <a:r>
              <a:rPr lang="cs-CZ" dirty="0" err="1" smtClean="0"/>
              <a:t>one</a:t>
            </a:r>
            <a:r>
              <a:rPr lang="cs-CZ" dirty="0" smtClean="0"/>
              <a:t> </a:t>
            </a:r>
            <a:r>
              <a:rPr lang="cs-CZ" dirty="0" err="1" smtClean="0"/>
              <a:t>or</a:t>
            </a:r>
            <a:r>
              <a:rPr lang="cs-CZ" dirty="0" smtClean="0"/>
              <a:t> more </a:t>
            </a:r>
            <a:r>
              <a:rPr lang="en-US" dirty="0" smtClean="0"/>
              <a:t>support</a:t>
            </a:r>
            <a:r>
              <a:rPr lang="cs-CZ" dirty="0" err="1" smtClean="0"/>
              <a:t>ers</a:t>
            </a:r>
            <a:r>
              <a:rPr lang="cs-CZ" dirty="0" smtClean="0"/>
              <a:t>, m</a:t>
            </a:r>
            <a:r>
              <a:rPr lang="en-US" dirty="0" err="1" smtClean="0">
                <a:latin typeface="+mn-lt"/>
              </a:rPr>
              <a:t>ust</a:t>
            </a:r>
            <a:r>
              <a:rPr lang="en-US" dirty="0" smtClean="0">
                <a:latin typeface="+mn-lt"/>
              </a:rPr>
              <a:t> </a:t>
            </a:r>
            <a:r>
              <a:rPr lang="en-US" dirty="0" smtClean="0">
                <a:latin typeface="+mn-lt"/>
              </a:rPr>
              <a:t>be approved by a court</a:t>
            </a:r>
          </a:p>
          <a:p>
            <a:pPr>
              <a:lnSpc>
                <a:spcPct val="120000"/>
              </a:lnSpc>
              <a:defRPr/>
            </a:pPr>
            <a:r>
              <a:rPr lang="en-US" dirty="0" smtClean="0"/>
              <a:t>Supporter is entitled to be present</a:t>
            </a:r>
            <a:r>
              <a:rPr lang="cs-CZ" dirty="0" smtClean="0"/>
              <a:t> </a:t>
            </a:r>
            <a:r>
              <a:rPr lang="cs-CZ" dirty="0" err="1" smtClean="0"/>
              <a:t>at</a:t>
            </a:r>
            <a:r>
              <a:rPr lang="en-US" dirty="0" smtClean="0"/>
              <a:t> </a:t>
            </a:r>
            <a:r>
              <a:rPr lang="cs-CZ" dirty="0" err="1" smtClean="0"/>
              <a:t>person‘s</a:t>
            </a:r>
            <a:r>
              <a:rPr lang="cs-CZ" dirty="0" smtClean="0"/>
              <a:t> </a:t>
            </a:r>
            <a:r>
              <a:rPr lang="en-US" dirty="0" smtClean="0"/>
              <a:t>legal </a:t>
            </a:r>
            <a:r>
              <a:rPr lang="en-US" dirty="0" smtClean="0"/>
              <a:t>act</a:t>
            </a:r>
            <a:r>
              <a:rPr lang="cs-CZ" dirty="0"/>
              <a:t>s</a:t>
            </a:r>
            <a:r>
              <a:rPr lang="cs-CZ" dirty="0" smtClean="0"/>
              <a:t> </a:t>
            </a:r>
            <a:r>
              <a:rPr lang="cs-CZ" dirty="0" smtClean="0"/>
              <a:t>(</a:t>
            </a:r>
            <a:r>
              <a:rPr lang="cs-CZ" dirty="0" err="1" smtClean="0"/>
              <a:t>with</a:t>
            </a:r>
            <a:r>
              <a:rPr lang="cs-CZ" dirty="0" smtClean="0"/>
              <a:t> </a:t>
            </a:r>
            <a:r>
              <a:rPr lang="cs-CZ" dirty="0" err="1" smtClean="0"/>
              <a:t>consent</a:t>
            </a:r>
            <a:r>
              <a:rPr lang="cs-CZ" dirty="0" smtClean="0"/>
              <a:t>), </a:t>
            </a:r>
            <a:r>
              <a:rPr lang="en-US" dirty="0" smtClean="0"/>
              <a:t>countersign</a:t>
            </a:r>
            <a:r>
              <a:rPr lang="cs-CZ" dirty="0" smtClean="0"/>
              <a:t> </a:t>
            </a:r>
            <a:r>
              <a:rPr lang="cs-CZ" dirty="0" err="1" smtClean="0"/>
              <a:t>them</a:t>
            </a:r>
            <a:r>
              <a:rPr lang="en-US" dirty="0" smtClean="0"/>
              <a:t>, </a:t>
            </a:r>
            <a:r>
              <a:rPr lang="en-US" dirty="0" smtClean="0"/>
              <a:t>to facilitate information, give advice </a:t>
            </a:r>
            <a:endParaRPr lang="cs-CZ" dirty="0" smtClean="0"/>
          </a:p>
          <a:p>
            <a:pPr>
              <a:lnSpc>
                <a:spcPct val="120000"/>
              </a:lnSpc>
              <a:defRPr/>
            </a:pPr>
            <a:r>
              <a:rPr lang="en-US" dirty="0" smtClean="0"/>
              <a:t>Supporter </a:t>
            </a:r>
            <a:r>
              <a:rPr lang="cs-CZ" dirty="0" err="1" smtClean="0"/>
              <a:t>must</a:t>
            </a:r>
            <a:r>
              <a:rPr lang="cs-CZ" dirty="0" smtClean="0"/>
              <a:t> not</a:t>
            </a:r>
            <a:r>
              <a:rPr lang="en-US" dirty="0" smtClean="0"/>
              <a:t> influence </a:t>
            </a:r>
            <a:r>
              <a:rPr lang="en-US" dirty="0"/>
              <a:t>a </a:t>
            </a:r>
            <a:r>
              <a:rPr lang="en-US" dirty="0" smtClean="0"/>
              <a:t>decision</a:t>
            </a:r>
            <a:r>
              <a:rPr lang="cs-CZ" dirty="0" smtClean="0"/>
              <a:t> </a:t>
            </a:r>
            <a:r>
              <a:rPr lang="en-US" dirty="0" smtClean="0"/>
              <a:t>inappropriately </a:t>
            </a:r>
            <a:endParaRPr lang="cs-CZ" dirty="0" smtClean="0"/>
          </a:p>
          <a:p>
            <a:pPr>
              <a:lnSpc>
                <a:spcPct val="120000"/>
              </a:lnSpc>
              <a:defRPr/>
            </a:pPr>
            <a:r>
              <a:rPr lang="cs-CZ" dirty="0" err="1" smtClean="0"/>
              <a:t>Supporter</a:t>
            </a:r>
            <a:r>
              <a:rPr lang="cs-CZ" dirty="0" smtClean="0"/>
              <a:t> </a:t>
            </a:r>
            <a:r>
              <a:rPr lang="cs-CZ" dirty="0" err="1" smtClean="0"/>
              <a:t>is</a:t>
            </a:r>
            <a:r>
              <a:rPr lang="cs-CZ" dirty="0" smtClean="0"/>
              <a:t> </a:t>
            </a:r>
            <a:r>
              <a:rPr lang="cs-CZ" dirty="0" err="1" smtClean="0"/>
              <a:t>entitled</a:t>
            </a:r>
            <a:r>
              <a:rPr lang="cs-CZ" dirty="0" smtClean="0"/>
              <a:t> to </a:t>
            </a:r>
            <a:r>
              <a:rPr lang="lv-LV" dirty="0" smtClean="0"/>
              <a:t>invoke </a:t>
            </a:r>
            <a:r>
              <a:rPr lang="lv-LV" dirty="0"/>
              <a:t>invalidity of </a:t>
            </a:r>
            <a:r>
              <a:rPr lang="cs-CZ" dirty="0" err="1" smtClean="0"/>
              <a:t>supported</a:t>
            </a:r>
            <a:r>
              <a:rPr lang="cs-CZ" dirty="0" smtClean="0"/>
              <a:t> </a:t>
            </a:r>
            <a:r>
              <a:rPr lang="cs-CZ" sz="3100" dirty="0" err="1" smtClean="0"/>
              <a:t>persons</a:t>
            </a:r>
            <a:r>
              <a:rPr lang="cs-CZ" dirty="0" smtClean="0"/>
              <a:t> </a:t>
            </a:r>
            <a:r>
              <a:rPr lang="lv-LV" dirty="0" smtClean="0"/>
              <a:t>legal act</a:t>
            </a:r>
            <a:r>
              <a:rPr lang="cs-CZ" dirty="0" smtClean="0"/>
              <a:t>s. </a:t>
            </a:r>
            <a:r>
              <a:rPr lang="cs-CZ" dirty="0" err="1" smtClean="0"/>
              <a:t>It</a:t>
            </a:r>
            <a:r>
              <a:rPr lang="cs-CZ" dirty="0" smtClean="0"/>
              <a:t> </a:t>
            </a:r>
            <a:r>
              <a:rPr lang="cs-CZ" dirty="0" err="1" smtClean="0"/>
              <a:t>is</a:t>
            </a:r>
            <a:r>
              <a:rPr lang="cs-CZ" dirty="0" smtClean="0"/>
              <a:t> </a:t>
            </a:r>
            <a:r>
              <a:rPr lang="cs-CZ" dirty="0" err="1" smtClean="0"/>
              <a:t>an</a:t>
            </a:r>
            <a:r>
              <a:rPr lang="cs-CZ" dirty="0" smtClean="0"/>
              <a:t> ex-post </a:t>
            </a:r>
            <a:r>
              <a:rPr lang="cs-CZ" dirty="0" err="1" smtClean="0"/>
              <a:t>mechanism</a:t>
            </a:r>
            <a:r>
              <a:rPr lang="cs-CZ" dirty="0" smtClean="0"/>
              <a:t> to </a:t>
            </a:r>
            <a:r>
              <a:rPr lang="lv-LV" dirty="0" smtClean="0"/>
              <a:t> </a:t>
            </a:r>
            <a:r>
              <a:rPr lang="lv-LV" dirty="0"/>
              <a:t>protect </a:t>
            </a:r>
            <a:r>
              <a:rPr lang="cs-CZ" dirty="0" smtClean="0"/>
              <a:t>person</a:t>
            </a:r>
            <a:r>
              <a:rPr lang="lv-LV" dirty="0" smtClean="0"/>
              <a:t> </a:t>
            </a:r>
            <a:r>
              <a:rPr lang="lv-LV" dirty="0"/>
              <a:t>from </a:t>
            </a:r>
            <a:r>
              <a:rPr lang="cs-CZ" dirty="0" err="1" smtClean="0"/>
              <a:t>eventual</a:t>
            </a:r>
            <a:r>
              <a:rPr lang="lv-LV" dirty="0" smtClean="0"/>
              <a:t> </a:t>
            </a:r>
            <a:r>
              <a:rPr lang="lv-LV" dirty="0"/>
              <a:t>negative consequences </a:t>
            </a:r>
            <a:r>
              <a:rPr lang="cs-CZ" dirty="0" err="1" smtClean="0"/>
              <a:t>of</a:t>
            </a:r>
            <a:r>
              <a:rPr lang="cs-CZ" dirty="0" smtClean="0"/>
              <a:t> </a:t>
            </a:r>
            <a:r>
              <a:rPr lang="lv-LV" dirty="0" smtClean="0"/>
              <a:t>legal acts</a:t>
            </a:r>
            <a:r>
              <a:rPr lang="cs-CZ" dirty="0"/>
              <a:t> </a:t>
            </a:r>
            <a:r>
              <a:rPr lang="cs-CZ" dirty="0" smtClean="0"/>
              <a:t>(</a:t>
            </a:r>
            <a:r>
              <a:rPr lang="cs-CZ" dirty="0" err="1" smtClean="0"/>
              <a:t>It</a:t>
            </a:r>
            <a:r>
              <a:rPr lang="cs-CZ" dirty="0" smtClean="0"/>
              <a:t> </a:t>
            </a:r>
            <a:r>
              <a:rPr lang="cs-CZ" dirty="0" err="1" smtClean="0"/>
              <a:t>is</a:t>
            </a:r>
            <a:r>
              <a:rPr lang="cs-CZ" dirty="0" smtClean="0"/>
              <a:t> </a:t>
            </a:r>
            <a:r>
              <a:rPr lang="cs-CZ" dirty="0" err="1" smtClean="0"/>
              <a:t>equal</a:t>
            </a:r>
            <a:r>
              <a:rPr lang="cs-CZ" dirty="0" smtClean="0"/>
              <a:t> to </a:t>
            </a:r>
            <a:r>
              <a:rPr lang="cs-CZ" dirty="0" err="1" smtClean="0"/>
              <a:t>the</a:t>
            </a:r>
            <a:r>
              <a:rPr lang="cs-CZ" dirty="0" smtClean="0"/>
              <a:t> </a:t>
            </a:r>
            <a:r>
              <a:rPr lang="cs-CZ" dirty="0" err="1" smtClean="0"/>
              <a:t>entitlement</a:t>
            </a:r>
            <a:r>
              <a:rPr lang="cs-CZ" dirty="0" smtClean="0"/>
              <a:t> </a:t>
            </a:r>
            <a:r>
              <a:rPr lang="cs-CZ" dirty="0" err="1" smtClean="0"/>
              <a:t>of</a:t>
            </a:r>
            <a:r>
              <a:rPr lang="cs-CZ" dirty="0" smtClean="0"/>
              <a:t> a </a:t>
            </a:r>
            <a:r>
              <a:rPr lang="cs-CZ" dirty="0" err="1" smtClean="0"/>
              <a:t>guardian</a:t>
            </a:r>
            <a:r>
              <a:rPr lang="cs-CZ" dirty="0" smtClean="0"/>
              <a:t>).</a:t>
            </a:r>
            <a:endParaRPr lang="cs-CZ" dirty="0" smtClean="0"/>
          </a:p>
          <a:p>
            <a:pPr>
              <a:lnSpc>
                <a:spcPct val="120000"/>
              </a:lnSpc>
              <a:defRPr/>
            </a:pPr>
            <a:r>
              <a:rPr lang="cs-CZ" b="1" dirty="0"/>
              <a:t>S</a:t>
            </a:r>
            <a:r>
              <a:rPr lang="en-US" b="1" dirty="0" err="1" smtClean="0">
                <a:latin typeface="+mn-lt"/>
              </a:rPr>
              <a:t>upporter</a:t>
            </a:r>
            <a:r>
              <a:rPr lang="en-US" b="1" dirty="0" smtClean="0">
                <a:latin typeface="+mn-lt"/>
              </a:rPr>
              <a:t> </a:t>
            </a:r>
            <a:r>
              <a:rPr lang="cs-CZ" b="1" dirty="0" err="1" smtClean="0"/>
              <a:t>is</a:t>
            </a:r>
            <a:r>
              <a:rPr lang="cs-CZ" b="1" dirty="0" smtClean="0"/>
              <a:t> not </a:t>
            </a:r>
            <a:r>
              <a:rPr lang="cs-CZ" b="1" dirty="0" err="1" smtClean="0"/>
              <a:t>entitled</a:t>
            </a:r>
            <a:r>
              <a:rPr lang="cs-CZ" b="1" dirty="0" smtClean="0"/>
              <a:t> to </a:t>
            </a:r>
            <a:r>
              <a:rPr lang="en-US" b="1" dirty="0" smtClean="0">
                <a:latin typeface="+mn-lt"/>
              </a:rPr>
              <a:t>r</a:t>
            </a:r>
            <a:r>
              <a:rPr lang="cs-CZ" b="1" dirty="0" smtClean="0">
                <a:latin typeface="+mn-lt"/>
              </a:rPr>
              <a:t>e</a:t>
            </a:r>
            <a:r>
              <a:rPr lang="en-US" b="1" dirty="0" smtClean="0">
                <a:latin typeface="+mn-lt"/>
              </a:rPr>
              <a:t>present </a:t>
            </a:r>
            <a:r>
              <a:rPr lang="cs-CZ" b="1" dirty="0" err="1" smtClean="0"/>
              <a:t>the</a:t>
            </a:r>
            <a:r>
              <a:rPr lang="cs-CZ" b="1" dirty="0" smtClean="0"/>
              <a:t> </a:t>
            </a:r>
            <a:r>
              <a:rPr lang="cs-CZ" b="1" dirty="0" err="1" smtClean="0"/>
              <a:t>individual</a:t>
            </a:r>
            <a:r>
              <a:rPr lang="cs-CZ" b="1" dirty="0" smtClean="0"/>
              <a:t>. </a:t>
            </a:r>
            <a:r>
              <a:rPr lang="cs-CZ" dirty="0" err="1" smtClean="0"/>
              <a:t>This</a:t>
            </a:r>
            <a:r>
              <a:rPr lang="cs-CZ" dirty="0" smtClean="0"/>
              <a:t> </a:t>
            </a:r>
            <a:r>
              <a:rPr lang="cs-CZ" dirty="0" err="1" smtClean="0"/>
              <a:t>tool</a:t>
            </a:r>
            <a:r>
              <a:rPr lang="cs-CZ" dirty="0" smtClean="0"/>
              <a:t> </a:t>
            </a:r>
            <a:r>
              <a:rPr lang="cs-CZ" dirty="0" err="1" smtClean="0"/>
              <a:t>is</a:t>
            </a:r>
            <a:r>
              <a:rPr lang="cs-CZ" dirty="0" smtClean="0"/>
              <a:t> </a:t>
            </a:r>
            <a:r>
              <a:rPr lang="cs-CZ" dirty="0" err="1" smtClean="0"/>
              <a:t>thus</a:t>
            </a:r>
            <a:r>
              <a:rPr lang="cs-CZ" dirty="0" smtClean="0"/>
              <a:t> n</a:t>
            </a:r>
            <a:r>
              <a:rPr lang="en-US" dirty="0" err="1" smtClean="0"/>
              <a:t>ot</a:t>
            </a:r>
            <a:r>
              <a:rPr lang="en-US" dirty="0" smtClean="0"/>
              <a:t> </a:t>
            </a:r>
            <a:r>
              <a:rPr lang="en-US" dirty="0"/>
              <a:t>applicable for people with more profound </a:t>
            </a:r>
            <a:r>
              <a:rPr lang="en-US" dirty="0" smtClean="0"/>
              <a:t>disability</a:t>
            </a:r>
            <a:r>
              <a:rPr lang="cs-CZ" dirty="0" smtClean="0"/>
              <a:t>.</a:t>
            </a:r>
            <a:r>
              <a:rPr lang="en-US" dirty="0" smtClean="0"/>
              <a:t> </a:t>
            </a:r>
            <a:endParaRPr lang="en-US" dirty="0" smtClean="0"/>
          </a:p>
        </p:txBody>
      </p:sp>
    </p:spTree>
    <p:extLst>
      <p:ext uri="{BB962C8B-B14F-4D97-AF65-F5344CB8AC3E}">
        <p14:creationId xmlns:p14="http://schemas.microsoft.com/office/powerpoint/2010/main" val="166164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2383</TotalTime>
  <Words>1566</Words>
  <Application>Microsoft Office PowerPoint</Application>
  <PresentationFormat>Předvádění na obrazovce (4:3)</PresentationFormat>
  <Paragraphs>136</Paragraphs>
  <Slides>16</Slides>
  <Notes>14</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Motiv systému Office</vt:lpstr>
      <vt:lpstr>Alternatives to restriction of Legal capacity and supported decision making: legal regulation in                             Czech Republic</vt:lpstr>
      <vt:lpstr>Current legal framework in relation to support in decision-making</vt:lpstr>
      <vt:lpstr>Convention on the Rights of Persons with Disabilities</vt:lpstr>
      <vt:lpstr>Changes in the direction of implementation of Art. 12</vt:lpstr>
      <vt:lpstr>Weaknesses of the new legislation</vt:lpstr>
      <vt:lpstr>Weaknesses of the new legislation in court deciding</vt:lpstr>
      <vt:lpstr>Concluding observations on the initial report of the CR - art. 12</vt:lpstr>
      <vt:lpstr>Particular legal tools of support and representation</vt:lpstr>
      <vt:lpstr>1. Agreement on Support in  Decision-making</vt:lpstr>
      <vt:lpstr>Agreement on Support in  Decision-making</vt:lpstr>
      <vt:lpstr>2. Guardian without Restriction of Legal Capacity</vt:lpstr>
      <vt:lpstr>Guardianship – in general</vt:lpstr>
      <vt:lpstr>3. Advanced Directive/Living will</vt:lpstr>
      <vt:lpstr>4. Representation by a family/household  member</vt:lpstr>
      <vt:lpstr>Restriction of Legal Capacity in the New Civil Code</vt:lpstr>
      <vt:lpstr>www.kvalitavpraxi.cz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Sociální práce na obcích případová práce</dc:title>
  <dc:creator>Milena</dc:creator>
  <cp:lastModifiedBy>Jan Strnad</cp:lastModifiedBy>
  <cp:revision>140</cp:revision>
  <cp:lastPrinted>2011-09-12T14:08:53Z</cp:lastPrinted>
  <dcterms:created xsi:type="dcterms:W3CDTF">2011-08-24T18:39:19Z</dcterms:created>
  <dcterms:modified xsi:type="dcterms:W3CDTF">2016-04-20T12:52:13Z</dcterms:modified>
</cp:coreProperties>
</file>