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82" r:id="rId2"/>
  </p:sldMasterIdLst>
  <p:notesMasterIdLst>
    <p:notesMasterId r:id="rId26"/>
  </p:notesMasterIdLst>
  <p:handoutMasterIdLst>
    <p:handoutMasterId r:id="rId27"/>
  </p:handoutMasterIdLst>
  <p:sldIdLst>
    <p:sldId id="256" r:id="rId3"/>
    <p:sldId id="335" r:id="rId4"/>
    <p:sldId id="339" r:id="rId5"/>
    <p:sldId id="336" r:id="rId6"/>
    <p:sldId id="330" r:id="rId7"/>
    <p:sldId id="325" r:id="rId8"/>
    <p:sldId id="334" r:id="rId9"/>
    <p:sldId id="340" r:id="rId10"/>
    <p:sldId id="277" r:id="rId11"/>
    <p:sldId id="294" r:id="rId12"/>
    <p:sldId id="279" r:id="rId13"/>
    <p:sldId id="318" r:id="rId14"/>
    <p:sldId id="324" r:id="rId15"/>
    <p:sldId id="272" r:id="rId16"/>
    <p:sldId id="297" r:id="rId17"/>
    <p:sldId id="322" r:id="rId18"/>
    <p:sldId id="303" r:id="rId19"/>
    <p:sldId id="327" r:id="rId20"/>
    <p:sldId id="328" r:id="rId21"/>
    <p:sldId id="311" r:id="rId22"/>
    <p:sldId id="312" r:id="rId23"/>
    <p:sldId id="341" r:id="rId24"/>
    <p:sldId id="300" r:id="rId25"/>
  </p:sldIdLst>
  <p:sldSz cx="9144000" cy="6858000" type="screen4x3"/>
  <p:notesSz cx="6797675" cy="992663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6" autoAdjust="0"/>
    <p:restoredTop sz="94599" autoAdjust="0"/>
  </p:normalViewPr>
  <p:slideViewPr>
    <p:cSldViewPr>
      <p:cViewPr varScale="1">
        <p:scale>
          <a:sx n="110" d="100"/>
          <a:sy n="110" d="100"/>
        </p:scale>
        <p:origin x="-19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C420E22-4680-489E-80D1-E5BB4A6B3794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082325-69B5-4106-85E1-5C668990B65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035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523B2AA-CEE0-40E9-93BA-043C66130E07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A0D5EEA-B61C-4E15-9582-D5D4819F83E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2606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0D5EEA-B61C-4E15-9582-D5D4819F83E0}" type="slidenum">
              <a:rPr lang="lv-LV" smtClean="0"/>
              <a:pPr>
                <a:defRPr/>
              </a:pPr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6583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lv-LV" altLang="lv-LV" smtClean="0">
              <a:latin typeface="Arial" charset="0"/>
            </a:endParaRPr>
          </a:p>
        </p:txBody>
      </p:sp>
      <p:sp>
        <p:nvSpPr>
          <p:cNvPr id="25603" name="Date Placeholder 3"/>
          <p:cNvSpPr txBox="1">
            <a:spLocks noGrp="1"/>
          </p:cNvSpPr>
          <p:nvPr/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altLang="lv-LV" sz="1200"/>
          </a:p>
        </p:txBody>
      </p:sp>
    </p:spTree>
    <p:extLst>
      <p:ext uri="{BB962C8B-B14F-4D97-AF65-F5344CB8AC3E}">
        <p14:creationId xmlns:p14="http://schemas.microsoft.com/office/powerpoint/2010/main" val="3596498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>
          <a:xfrm>
            <a:off x="3849688" y="9428163"/>
            <a:ext cx="2946400" cy="496887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8AEF8FB-CBB9-43DB-BA60-278F424C94EB}" type="slidenum">
              <a:rPr lang="en-US" sz="1200"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 sz="1200">
              <a:cs typeface="+mn-cs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lv-LV" altLang="lv-LV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11A3C-FF7E-4137-9BD2-B0491D8D519E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5B1A-D249-4824-BE1F-F55473A112D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CA745-1509-4510-8E4E-0337F585BCEF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416D7-C1BB-4C11-B9C2-D97558DCBBD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32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32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85468-0FE2-4804-A9E0-FB973437249D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13824-D5A0-415C-A7CA-08D2DA33BB8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77CC3B-DF36-4867-8D51-33DEFA735B45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B9F3AE-7649-4DCC-ABAF-8AB80CD9B57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426185-4761-431F-9293-B5B3286B2E7D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F70120-919D-4F71-81AC-FB822BA418B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64DB14-EA29-4F05-96BF-A04F277E0CA3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135935-AAC1-4BAA-8FDA-FDA40FDD1D9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F08044-8B7B-45E8-80FD-A582FA76B9CA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301C76-9E1B-4CF5-AA95-DB9BA120566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67AA322-2CE4-45AD-8E18-F8035FF1DFE6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39E5C44-E370-4A54-A484-DAB37A48BBC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8541-E1EA-4117-A448-D5B20FEBD050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ED5C-22DB-4D20-AB71-DD380E6A288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1C123-E506-4E7C-8D38-938EDB73E18E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F3CAE-92B0-4432-BAD7-FD92A484798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85125-6FE4-431E-9AFF-59AF604D4447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47E8-A57D-43CB-9E7B-3F5007C9CF1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B6C3B-549A-44AC-AE6A-61B8188EEB46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35A72-8F64-41FE-9ACF-8AE7705D6C4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11A4F-B168-4562-B3AD-C1DAEF807509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05585-0405-4672-8671-3D74AFC64F8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90910-C663-455A-9372-40B170D53E3B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AFE-0716-4BD7-BF14-1551EAECB57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C0D64-45BE-4C7B-946B-22CEF6DDD75C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D9FE0-A5D7-4419-A4E7-8E995EBCB14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2DDFE-A05F-45C7-AAF1-AD51DC188EC8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E2E71-178F-49A2-AB39-0EEBA6FA82D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Rediģēt šablona virsraksta stilu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Noklikšķiniet, lai rediģētu šablona teksta stilus</a:t>
            </a:r>
          </a:p>
          <a:p>
            <a:pPr lvl="1"/>
            <a:r>
              <a:rPr lang="en-US" smtClean="0"/>
              <a:t>Otrais līmenis</a:t>
            </a:r>
          </a:p>
          <a:p>
            <a:pPr lvl="2"/>
            <a:r>
              <a:rPr lang="en-US" smtClean="0"/>
              <a:t>Trešais līmenis</a:t>
            </a:r>
          </a:p>
          <a:p>
            <a:pPr lvl="3"/>
            <a:r>
              <a:rPr lang="en-US" smtClean="0"/>
              <a:t>Ceturtais līmenis</a:t>
            </a:r>
          </a:p>
          <a:p>
            <a:pPr lvl="4"/>
            <a:r>
              <a:rPr lang="en-US" smtClean="0"/>
              <a:t>Piektais līmenis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9CBD096-3262-4337-9475-F947F43495C6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6842CB8-5F63-47CC-8ED0-562FD2294D6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7" r:id="rId2"/>
    <p:sldLayoutId id="2147483696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>
          <a:solidFill>
            <a:schemeClr val="tx1"/>
          </a:solidFill>
          <a:latin typeface="+mn-lt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>
          <a:solidFill>
            <a:schemeClr val="tx1"/>
          </a:solidFill>
          <a:latin typeface="+mn-lt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5pPr>
      <a:lvl6pPr marL="18288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6pPr>
      <a:lvl7pPr marL="2286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7pPr>
      <a:lvl8pPr marL="27432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8pPr>
      <a:lvl9pPr marL="32004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1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" name="Date Placeholder 4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CE3CF05-836A-4040-A91A-F3B7CFFDF001}" type="datetimeFigureOut">
              <a:rPr lang="lv-LV"/>
              <a:pPr>
                <a:defRPr/>
              </a:pPr>
              <a:t>21.04.2016.</a:t>
            </a:fld>
            <a:endParaRPr lang="lv-LV"/>
          </a:p>
        </p:txBody>
      </p:sp>
      <p:sp>
        <p:nvSpPr>
          <p:cNvPr id="2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lv-LV"/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2AEE155-3C22-4F42-B3C2-DA462354B8E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rZlNQC6oR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zelda@zelda.org.lv" TargetMode="External"/><Relationship Id="rId3" Type="http://schemas.openxmlformats.org/officeDocument/2006/relationships/hyperlink" Target="mailto:annija@zelda.org.lv" TargetMode="External"/><Relationship Id="rId7" Type="http://schemas.openxmlformats.org/officeDocument/2006/relationships/hyperlink" Target="http://www.zelda.org.lv/" TargetMode="External"/><Relationship Id="rId2" Type="http://schemas.openxmlformats.org/officeDocument/2006/relationships/hyperlink" Target="mailto:ieva@zelda.org.l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guna@zelda.org.lv" TargetMode="External"/><Relationship Id="rId5" Type="http://schemas.openxmlformats.org/officeDocument/2006/relationships/hyperlink" Target="mailto:aleksandra@zelda.org.lv" TargetMode="External"/><Relationship Id="rId4" Type="http://schemas.openxmlformats.org/officeDocument/2006/relationships/hyperlink" Target="mailto:santa@zelda.org.l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6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 eaLnBrk="1" hangingPunct="1"/>
            <a:r>
              <a:rPr lang="lv-LV" sz="2400" dirty="0" smtClean="0">
                <a:latin typeface="Arial" charset="0"/>
              </a:rPr>
              <a:t>RC ZELDA pilotprojekta «Atbalstītās </a:t>
            </a:r>
            <a:r>
              <a:rPr lang="lv-LV" sz="2400" dirty="0" err="1" smtClean="0">
                <a:latin typeface="Arial" charset="0"/>
              </a:rPr>
              <a:t>lemtspējas</a:t>
            </a:r>
            <a:r>
              <a:rPr lang="lv-LV" sz="2400" dirty="0" smtClean="0">
                <a:latin typeface="Arial" charset="0"/>
              </a:rPr>
              <a:t> ieviešana Latvijā» īstenošana</a:t>
            </a:r>
            <a:br>
              <a:rPr lang="lv-LV" sz="2400" dirty="0" smtClean="0">
                <a:latin typeface="Arial" charset="0"/>
              </a:rPr>
            </a:br>
            <a:r>
              <a:rPr lang="lv-LV" sz="2400" dirty="0" smtClean="0">
                <a:latin typeface="Arial" charset="0"/>
              </a:rPr>
              <a:t/>
            </a:r>
            <a:br>
              <a:rPr lang="lv-LV" sz="2400" dirty="0" smtClean="0">
                <a:latin typeface="Arial" charset="0"/>
              </a:rPr>
            </a:br>
            <a:r>
              <a:rPr lang="lv-LV" sz="1600" b="0" dirty="0" smtClean="0">
                <a:latin typeface="Arial" charset="0"/>
              </a:rPr>
              <a:t>2016. gada 25. aprīlis – 8.aktivitāte – Konference par atbalstīto </a:t>
            </a:r>
            <a:r>
              <a:rPr lang="lv-LV" sz="1600" b="0" dirty="0" err="1" smtClean="0">
                <a:latin typeface="Arial" charset="0"/>
              </a:rPr>
              <a:t>lemtspēju</a:t>
            </a:r>
            <a:r>
              <a:rPr lang="lv-LV" sz="1600" b="0" dirty="0" smtClean="0">
                <a:latin typeface="Arial" charset="0"/>
              </a:rPr>
              <a:t/>
            </a:r>
            <a:br>
              <a:rPr lang="lv-LV" sz="1600" b="0" dirty="0" smtClean="0">
                <a:latin typeface="Arial" charset="0"/>
              </a:rPr>
            </a:br>
            <a:r>
              <a:rPr lang="lv-LV" sz="1600" b="0" dirty="0" smtClean="0">
                <a:latin typeface="Arial" charset="0"/>
              </a:rPr>
              <a:t>/I.Leimane-</a:t>
            </a:r>
            <a:r>
              <a:rPr lang="lv-LV" sz="1600" b="0" dirty="0" err="1" smtClean="0">
                <a:latin typeface="Arial" charset="0"/>
              </a:rPr>
              <a:t>Veldmeijere</a:t>
            </a:r>
            <a:r>
              <a:rPr lang="lv-LV" sz="1600" b="0" dirty="0" smtClean="0">
                <a:latin typeface="Arial" charset="0"/>
              </a:rPr>
              <a:t>/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/>
        <p:txBody>
          <a:bodyPr lIns="45720" rIns="45720"/>
          <a:lstStyle/>
          <a:p>
            <a:pPr algn="l" eaLnBrk="1" hangingPunct="1"/>
            <a:r>
              <a:rPr lang="lv-LV" altLang="lv-LV" sz="1400" dirty="0">
                <a:solidFill>
                  <a:schemeClr val="tx2"/>
                </a:solidFill>
                <a:latin typeface="Arial" charset="0"/>
                <a:cs typeface="Arial" charset="0"/>
              </a:rPr>
              <a:t>Projektu finansiāli atbalsta Islande, Lihtenšteina un Norvēģija. Programmu finansē Eiropas Ekonomikas zonas finanšu instruments un Latvijas valsts</a:t>
            </a:r>
            <a:r>
              <a:rPr lang="lv-LV" altLang="lv-LV" sz="1600" dirty="0">
                <a:solidFill>
                  <a:schemeClr val="tx2"/>
                </a:solidFill>
                <a:latin typeface="Arial" charset="0"/>
                <a:cs typeface="Arial" charset="0"/>
              </a:rPr>
              <a:t>.</a:t>
            </a:r>
          </a:p>
          <a:p>
            <a:pPr algn="l" eaLnBrk="1" hangingPunct="1"/>
            <a:endParaRPr lang="lv-LV" sz="1200" dirty="0" smtClean="0"/>
          </a:p>
          <a:p>
            <a:pPr algn="l" eaLnBrk="1" hangingPunct="1"/>
            <a:r>
              <a:rPr lang="lv-LV" sz="1200" dirty="0" smtClean="0"/>
              <a:t>Projekts Nr</a:t>
            </a:r>
            <a:r>
              <a:rPr lang="lv-LV" sz="1200" dirty="0"/>
              <a:t>. 2013.EEZ/PP/1/MAC/092/067 „Pilotprojekts atbalstītās </a:t>
            </a:r>
            <a:r>
              <a:rPr lang="lv-LV" sz="1200" dirty="0" err="1"/>
              <a:t>lemtspējas</a:t>
            </a:r>
            <a:r>
              <a:rPr lang="lv-LV" sz="1200" dirty="0"/>
              <a:t> ieviešanai Latvijā</a:t>
            </a:r>
            <a:r>
              <a:rPr lang="lv-LV" sz="1600" dirty="0"/>
              <a:t>”</a:t>
            </a:r>
            <a:endParaRPr lang="lv-LV" altLang="lv-LV" sz="1600" dirty="0">
              <a:latin typeface="Arial" charset="0"/>
              <a:cs typeface="Arial" charset="0"/>
            </a:endParaRPr>
          </a:p>
          <a:p>
            <a:pPr algn="l" eaLnBrk="1" hangingPunct="1"/>
            <a:endParaRPr lang="lv-LV" altLang="lv-LV" sz="1600" dirty="0" smtClean="0">
              <a:latin typeface="Arial" charset="0"/>
              <a:cs typeface="Arial" charset="0"/>
            </a:endParaRPr>
          </a:p>
          <a:p>
            <a:pPr eaLnBrk="1" hangingPunct="1"/>
            <a:endParaRPr lang="lv-LV" altLang="lv-LV" sz="3200" dirty="0" smtClean="0">
              <a:latin typeface="Arial" charset="0"/>
              <a:cs typeface="Arial" charset="0"/>
            </a:endParaRPr>
          </a:p>
          <a:p>
            <a:pPr algn="r" eaLnBrk="1" hangingPunct="1"/>
            <a:endParaRPr lang="lv-LV" sz="3000" dirty="0" smtClean="0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21508" name="Picture 2" descr="E:\ZELDA\WEB\Logo\logo_ZELDA-L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1000125"/>
            <a:ext cx="2571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lv-LV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765175"/>
            <a:ext cx="13557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lv-LV" sz="1200">
                <a:cs typeface="Times New Roman" pitchFamily="18" charset="0"/>
              </a:rPr>
              <a:t>        	      </a:t>
            </a:r>
            <a:endParaRPr lang="lv-LV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308" y="5026616"/>
            <a:ext cx="2115052" cy="92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3700" dirty="0" smtClean="0"/>
              <a:t>No toksiskās vides uz dziedējošu vidi </a:t>
            </a:r>
          </a:p>
        </p:txBody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lv-LV" sz="2400" dirty="0" smtClean="0"/>
              <a:t>Uz personu vērstās domāšanas gadījumā liela uzmanība tiek pievērsta videi, kurā persona dzīvo (institūcija, ģimene, sabiedrība utt.) </a:t>
            </a:r>
            <a:endParaRPr lang="en-US" sz="2400" dirty="0" smtClean="0"/>
          </a:p>
          <a:p>
            <a:pPr>
              <a:buFont typeface="Wingdings 3" pitchFamily="18" charset="2"/>
              <a:buNone/>
            </a:pPr>
            <a:r>
              <a:rPr lang="lv-LV" sz="2400" dirty="0" smtClean="0"/>
              <a:t>Palīdzēt identificēt lietas, kas ir «toksiskas» personai un palīdz virzīties no «toksiskas» vides uz «dziedējošu» vidi. </a:t>
            </a:r>
            <a:endParaRPr lang="en-US" sz="2400" dirty="0" smtClean="0"/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pPr>
              <a:buFont typeface="Wingdings 3" pitchFamily="18" charset="2"/>
              <a:buNone/>
            </a:pPr>
            <a:endParaRPr lang="lv-LV" dirty="0" smtClean="0"/>
          </a:p>
        </p:txBody>
      </p:sp>
      <p:sp>
        <p:nvSpPr>
          <p:cNvPr id="95247" name="AutoShape 15"/>
          <p:cNvSpPr>
            <a:spLocks noChangeArrowheads="1"/>
          </p:cNvSpPr>
          <p:nvPr/>
        </p:nvSpPr>
        <p:spPr bwMode="auto">
          <a:xfrm>
            <a:off x="1147243" y="4508499"/>
            <a:ext cx="1296987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dirty="0" smtClean="0"/>
              <a:t>Toksiska</a:t>
            </a:r>
            <a:endParaRPr lang="lv-LV" dirty="0"/>
          </a:p>
        </p:txBody>
      </p:sp>
      <p:sp>
        <p:nvSpPr>
          <p:cNvPr id="95248" name="AutoShape 16"/>
          <p:cNvSpPr>
            <a:spLocks noChangeArrowheads="1"/>
          </p:cNvSpPr>
          <p:nvPr/>
        </p:nvSpPr>
        <p:spPr bwMode="auto">
          <a:xfrm>
            <a:off x="3007519" y="4264984"/>
            <a:ext cx="1296987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dirty="0" smtClean="0"/>
              <a:t>Paciešama</a:t>
            </a:r>
            <a:endParaRPr lang="lv-LV" dirty="0"/>
          </a:p>
        </p:txBody>
      </p:sp>
      <p:sp>
        <p:nvSpPr>
          <p:cNvPr id="95249" name="AutoShape 17"/>
          <p:cNvSpPr>
            <a:spLocks noChangeArrowheads="1"/>
          </p:cNvSpPr>
          <p:nvPr/>
        </p:nvSpPr>
        <p:spPr bwMode="auto">
          <a:xfrm>
            <a:off x="4900612" y="4005263"/>
            <a:ext cx="1296988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dirty="0" smtClean="0"/>
              <a:t>Atbalstoša</a:t>
            </a:r>
            <a:endParaRPr lang="lv-LV" dirty="0"/>
          </a:p>
        </p:txBody>
      </p:sp>
      <p:sp>
        <p:nvSpPr>
          <p:cNvPr id="95250" name="AutoShape 18"/>
          <p:cNvSpPr>
            <a:spLocks noChangeArrowheads="1"/>
          </p:cNvSpPr>
          <p:nvPr/>
        </p:nvSpPr>
        <p:spPr bwMode="auto">
          <a:xfrm>
            <a:off x="6706167" y="3717925"/>
            <a:ext cx="1296988" cy="863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dirty="0" smtClean="0"/>
              <a:t>Dziedējoša</a:t>
            </a:r>
            <a:endParaRPr lang="lv-LV" dirty="0"/>
          </a:p>
        </p:txBody>
      </p:sp>
      <p:sp>
        <p:nvSpPr>
          <p:cNvPr id="95251" name="AutoShape 19"/>
          <p:cNvSpPr>
            <a:spLocks noChangeArrowheads="1"/>
          </p:cNvSpPr>
          <p:nvPr/>
        </p:nvSpPr>
        <p:spPr bwMode="auto">
          <a:xfrm rot="20662959">
            <a:off x="2551303" y="4531321"/>
            <a:ext cx="400797" cy="2889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95252" name="AutoShape 20"/>
          <p:cNvSpPr>
            <a:spLocks noChangeArrowheads="1"/>
          </p:cNvSpPr>
          <p:nvPr/>
        </p:nvSpPr>
        <p:spPr bwMode="auto">
          <a:xfrm rot="-759904">
            <a:off x="4386659" y="4364037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95254" name="AutoShape 22"/>
          <p:cNvSpPr>
            <a:spLocks noChangeArrowheads="1"/>
          </p:cNvSpPr>
          <p:nvPr/>
        </p:nvSpPr>
        <p:spPr bwMode="auto">
          <a:xfrm rot="-759904">
            <a:off x="6247946" y="4076700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26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A823CD5-D186-4DA6-BFE2-EE3FE80C1AFE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578" name="Puzzle3"/>
          <p:cNvSpPr>
            <a:spLocks noEditPoints="1" noChangeArrowheads="1"/>
          </p:cNvSpPr>
          <p:nvPr/>
        </p:nvSpPr>
        <p:spPr bwMode="auto">
          <a:xfrm>
            <a:off x="5006975" y="2286000"/>
            <a:ext cx="1725613" cy="23447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273 w 21600"/>
              <a:gd name="T25" fmla="*/ 7719 h 21600"/>
              <a:gd name="T26" fmla="*/ 19149 w 21600"/>
              <a:gd name="T27" fmla="*/ 202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6625" y="20892"/>
                </a:moveTo>
                <a:lnTo>
                  <a:pt x="7105" y="21023"/>
                </a:lnTo>
                <a:lnTo>
                  <a:pt x="7513" y="21088"/>
                </a:lnTo>
                <a:lnTo>
                  <a:pt x="7922" y="21115"/>
                </a:lnTo>
                <a:lnTo>
                  <a:pt x="8242" y="21115"/>
                </a:lnTo>
                <a:lnTo>
                  <a:pt x="8544" y="21062"/>
                </a:lnTo>
                <a:lnTo>
                  <a:pt x="8810" y="20997"/>
                </a:lnTo>
                <a:lnTo>
                  <a:pt x="9023" y="20892"/>
                </a:lnTo>
                <a:lnTo>
                  <a:pt x="9148" y="20761"/>
                </a:lnTo>
                <a:lnTo>
                  <a:pt x="9290" y="20616"/>
                </a:lnTo>
                <a:lnTo>
                  <a:pt x="9361" y="20459"/>
                </a:lnTo>
                <a:lnTo>
                  <a:pt x="9396" y="20289"/>
                </a:lnTo>
                <a:lnTo>
                  <a:pt x="9396" y="20092"/>
                </a:lnTo>
                <a:lnTo>
                  <a:pt x="9325" y="19909"/>
                </a:lnTo>
                <a:lnTo>
                  <a:pt x="9219" y="19738"/>
                </a:lnTo>
                <a:lnTo>
                  <a:pt x="9094" y="19555"/>
                </a:lnTo>
                <a:lnTo>
                  <a:pt x="8917" y="19384"/>
                </a:lnTo>
                <a:lnTo>
                  <a:pt x="8650" y="19162"/>
                </a:lnTo>
                <a:lnTo>
                  <a:pt x="8437" y="18900"/>
                </a:lnTo>
                <a:lnTo>
                  <a:pt x="8277" y="18624"/>
                </a:lnTo>
                <a:lnTo>
                  <a:pt x="8135" y="18349"/>
                </a:lnTo>
                <a:lnTo>
                  <a:pt x="8028" y="18048"/>
                </a:lnTo>
                <a:lnTo>
                  <a:pt x="7993" y="17746"/>
                </a:lnTo>
                <a:lnTo>
                  <a:pt x="7993" y="17471"/>
                </a:lnTo>
                <a:lnTo>
                  <a:pt x="8028" y="17169"/>
                </a:lnTo>
                <a:lnTo>
                  <a:pt x="8135" y="16920"/>
                </a:lnTo>
                <a:lnTo>
                  <a:pt x="8277" y="16671"/>
                </a:lnTo>
                <a:lnTo>
                  <a:pt x="8366" y="16540"/>
                </a:lnTo>
                <a:lnTo>
                  <a:pt x="8473" y="16409"/>
                </a:lnTo>
                <a:lnTo>
                  <a:pt x="8615" y="16317"/>
                </a:lnTo>
                <a:lnTo>
                  <a:pt x="8739" y="16213"/>
                </a:lnTo>
                <a:lnTo>
                  <a:pt x="8881" y="16134"/>
                </a:lnTo>
                <a:lnTo>
                  <a:pt x="9059" y="16055"/>
                </a:lnTo>
                <a:lnTo>
                  <a:pt x="9254" y="15990"/>
                </a:lnTo>
                <a:lnTo>
                  <a:pt x="9432" y="15911"/>
                </a:lnTo>
                <a:lnTo>
                  <a:pt x="9663" y="15885"/>
                </a:lnTo>
                <a:lnTo>
                  <a:pt x="9876" y="15833"/>
                </a:lnTo>
                <a:lnTo>
                  <a:pt x="10142" y="15806"/>
                </a:lnTo>
                <a:lnTo>
                  <a:pt x="10391" y="15806"/>
                </a:lnTo>
                <a:lnTo>
                  <a:pt x="10728" y="15806"/>
                </a:lnTo>
                <a:lnTo>
                  <a:pt x="10995" y="15806"/>
                </a:lnTo>
                <a:lnTo>
                  <a:pt x="11279" y="15833"/>
                </a:lnTo>
                <a:lnTo>
                  <a:pt x="11546" y="15885"/>
                </a:lnTo>
                <a:lnTo>
                  <a:pt x="11776" y="15937"/>
                </a:lnTo>
                <a:lnTo>
                  <a:pt x="12025" y="15990"/>
                </a:lnTo>
                <a:lnTo>
                  <a:pt x="12221" y="16055"/>
                </a:lnTo>
                <a:lnTo>
                  <a:pt x="12434" y="16134"/>
                </a:lnTo>
                <a:lnTo>
                  <a:pt x="12611" y="16213"/>
                </a:lnTo>
                <a:lnTo>
                  <a:pt x="12771" y="16317"/>
                </a:lnTo>
                <a:lnTo>
                  <a:pt x="12913" y="16409"/>
                </a:lnTo>
                <a:lnTo>
                  <a:pt x="13038" y="16514"/>
                </a:lnTo>
                <a:lnTo>
                  <a:pt x="13251" y="16737"/>
                </a:lnTo>
                <a:lnTo>
                  <a:pt x="13428" y="16986"/>
                </a:lnTo>
                <a:lnTo>
                  <a:pt x="13517" y="17248"/>
                </a:lnTo>
                <a:lnTo>
                  <a:pt x="13588" y="17523"/>
                </a:lnTo>
                <a:lnTo>
                  <a:pt x="13588" y="17799"/>
                </a:lnTo>
                <a:lnTo>
                  <a:pt x="13517" y="18074"/>
                </a:lnTo>
                <a:lnTo>
                  <a:pt x="13428" y="18323"/>
                </a:lnTo>
                <a:lnTo>
                  <a:pt x="13286" y="18572"/>
                </a:lnTo>
                <a:lnTo>
                  <a:pt x="13109" y="18808"/>
                </a:lnTo>
                <a:lnTo>
                  <a:pt x="12878" y="19031"/>
                </a:lnTo>
                <a:lnTo>
                  <a:pt x="12434" y="19411"/>
                </a:lnTo>
                <a:lnTo>
                  <a:pt x="12132" y="19738"/>
                </a:lnTo>
                <a:lnTo>
                  <a:pt x="12025" y="19856"/>
                </a:lnTo>
                <a:lnTo>
                  <a:pt x="11919" y="20014"/>
                </a:lnTo>
                <a:lnTo>
                  <a:pt x="11883" y="20132"/>
                </a:lnTo>
                <a:lnTo>
                  <a:pt x="11883" y="20263"/>
                </a:lnTo>
                <a:lnTo>
                  <a:pt x="11883" y="20394"/>
                </a:lnTo>
                <a:lnTo>
                  <a:pt x="11954" y="20485"/>
                </a:lnTo>
                <a:lnTo>
                  <a:pt x="12061" y="20590"/>
                </a:lnTo>
                <a:lnTo>
                  <a:pt x="12185" y="20695"/>
                </a:lnTo>
                <a:lnTo>
                  <a:pt x="12327" y="20787"/>
                </a:lnTo>
                <a:lnTo>
                  <a:pt x="12540" y="20892"/>
                </a:lnTo>
                <a:lnTo>
                  <a:pt x="12771" y="20997"/>
                </a:lnTo>
                <a:lnTo>
                  <a:pt x="13073" y="21088"/>
                </a:lnTo>
                <a:lnTo>
                  <a:pt x="13428" y="21193"/>
                </a:lnTo>
                <a:lnTo>
                  <a:pt x="13873" y="21298"/>
                </a:lnTo>
                <a:lnTo>
                  <a:pt x="14317" y="21390"/>
                </a:lnTo>
                <a:lnTo>
                  <a:pt x="14778" y="21468"/>
                </a:lnTo>
                <a:lnTo>
                  <a:pt x="15294" y="21547"/>
                </a:lnTo>
                <a:lnTo>
                  <a:pt x="15809" y="21600"/>
                </a:lnTo>
                <a:lnTo>
                  <a:pt x="16359" y="21652"/>
                </a:lnTo>
                <a:lnTo>
                  <a:pt x="16875" y="21678"/>
                </a:lnTo>
                <a:lnTo>
                  <a:pt x="17407" y="21678"/>
                </a:lnTo>
                <a:lnTo>
                  <a:pt x="17958" y="21678"/>
                </a:lnTo>
                <a:lnTo>
                  <a:pt x="18473" y="21652"/>
                </a:lnTo>
                <a:lnTo>
                  <a:pt x="18953" y="21573"/>
                </a:lnTo>
                <a:lnTo>
                  <a:pt x="19397" y="21495"/>
                </a:lnTo>
                <a:lnTo>
                  <a:pt x="19841" y="21390"/>
                </a:lnTo>
                <a:lnTo>
                  <a:pt x="20214" y="21272"/>
                </a:lnTo>
                <a:lnTo>
                  <a:pt x="20551" y="21088"/>
                </a:lnTo>
                <a:lnTo>
                  <a:pt x="20480" y="20787"/>
                </a:lnTo>
                <a:lnTo>
                  <a:pt x="20409" y="20485"/>
                </a:lnTo>
                <a:lnTo>
                  <a:pt x="20356" y="20158"/>
                </a:lnTo>
                <a:lnTo>
                  <a:pt x="20356" y="19804"/>
                </a:lnTo>
                <a:lnTo>
                  <a:pt x="20321" y="19083"/>
                </a:lnTo>
                <a:lnTo>
                  <a:pt x="20356" y="18349"/>
                </a:lnTo>
                <a:lnTo>
                  <a:pt x="20409" y="17641"/>
                </a:lnTo>
                <a:lnTo>
                  <a:pt x="20480" y="17012"/>
                </a:lnTo>
                <a:lnTo>
                  <a:pt x="20551" y="16488"/>
                </a:lnTo>
                <a:lnTo>
                  <a:pt x="20551" y="16055"/>
                </a:lnTo>
                <a:lnTo>
                  <a:pt x="20551" y="15911"/>
                </a:lnTo>
                <a:lnTo>
                  <a:pt x="20445" y="15754"/>
                </a:lnTo>
                <a:lnTo>
                  <a:pt x="20356" y="15610"/>
                </a:lnTo>
                <a:lnTo>
                  <a:pt x="20178" y="15452"/>
                </a:lnTo>
                <a:lnTo>
                  <a:pt x="20001" y="15334"/>
                </a:lnTo>
                <a:lnTo>
                  <a:pt x="19770" y="15230"/>
                </a:lnTo>
                <a:lnTo>
                  <a:pt x="19521" y="15125"/>
                </a:lnTo>
                <a:lnTo>
                  <a:pt x="19290" y="15059"/>
                </a:lnTo>
                <a:lnTo>
                  <a:pt x="19024" y="15007"/>
                </a:lnTo>
                <a:lnTo>
                  <a:pt x="18740" y="14954"/>
                </a:lnTo>
                <a:lnTo>
                  <a:pt x="18509" y="14954"/>
                </a:lnTo>
                <a:lnTo>
                  <a:pt x="18225" y="14954"/>
                </a:lnTo>
                <a:lnTo>
                  <a:pt x="17994" y="15007"/>
                </a:lnTo>
                <a:lnTo>
                  <a:pt x="17763" y="15085"/>
                </a:lnTo>
                <a:lnTo>
                  <a:pt x="17550" y="15177"/>
                </a:lnTo>
                <a:lnTo>
                  <a:pt x="17372" y="15308"/>
                </a:lnTo>
                <a:lnTo>
                  <a:pt x="17176" y="15426"/>
                </a:lnTo>
                <a:lnTo>
                  <a:pt x="16928" y="15557"/>
                </a:lnTo>
                <a:lnTo>
                  <a:pt x="16661" y="15636"/>
                </a:lnTo>
                <a:lnTo>
                  <a:pt x="16359" y="15688"/>
                </a:lnTo>
                <a:lnTo>
                  <a:pt x="16022" y="15715"/>
                </a:lnTo>
                <a:lnTo>
                  <a:pt x="15667" y="15688"/>
                </a:lnTo>
                <a:lnTo>
                  <a:pt x="15294" y="15662"/>
                </a:lnTo>
                <a:lnTo>
                  <a:pt x="14956" y="15583"/>
                </a:lnTo>
                <a:lnTo>
                  <a:pt x="14619" y="15479"/>
                </a:lnTo>
                <a:lnTo>
                  <a:pt x="14281" y="15334"/>
                </a:lnTo>
                <a:lnTo>
                  <a:pt x="13961" y="15177"/>
                </a:lnTo>
                <a:lnTo>
                  <a:pt x="13695" y="14981"/>
                </a:lnTo>
                <a:lnTo>
                  <a:pt x="13588" y="14850"/>
                </a:lnTo>
                <a:lnTo>
                  <a:pt x="13482" y="14732"/>
                </a:lnTo>
                <a:lnTo>
                  <a:pt x="13393" y="14600"/>
                </a:lnTo>
                <a:lnTo>
                  <a:pt x="13322" y="14456"/>
                </a:lnTo>
                <a:lnTo>
                  <a:pt x="13251" y="14299"/>
                </a:lnTo>
                <a:lnTo>
                  <a:pt x="13215" y="14155"/>
                </a:lnTo>
                <a:lnTo>
                  <a:pt x="13180" y="13971"/>
                </a:lnTo>
                <a:lnTo>
                  <a:pt x="13180" y="13801"/>
                </a:lnTo>
                <a:lnTo>
                  <a:pt x="13180" y="13591"/>
                </a:lnTo>
                <a:lnTo>
                  <a:pt x="13215" y="13395"/>
                </a:lnTo>
                <a:lnTo>
                  <a:pt x="13251" y="13198"/>
                </a:lnTo>
                <a:lnTo>
                  <a:pt x="13322" y="13015"/>
                </a:lnTo>
                <a:lnTo>
                  <a:pt x="13393" y="12870"/>
                </a:lnTo>
                <a:lnTo>
                  <a:pt x="13482" y="12713"/>
                </a:lnTo>
                <a:lnTo>
                  <a:pt x="13588" y="12569"/>
                </a:lnTo>
                <a:lnTo>
                  <a:pt x="13730" y="12438"/>
                </a:lnTo>
                <a:lnTo>
                  <a:pt x="13997" y="12215"/>
                </a:lnTo>
                <a:lnTo>
                  <a:pt x="14334" y="12005"/>
                </a:lnTo>
                <a:lnTo>
                  <a:pt x="14690" y="11861"/>
                </a:lnTo>
                <a:lnTo>
                  <a:pt x="15063" y="11756"/>
                </a:lnTo>
                <a:lnTo>
                  <a:pt x="15436" y="11678"/>
                </a:lnTo>
                <a:lnTo>
                  <a:pt x="15809" y="11638"/>
                </a:lnTo>
                <a:lnTo>
                  <a:pt x="16182" y="11638"/>
                </a:lnTo>
                <a:lnTo>
                  <a:pt x="16555" y="11678"/>
                </a:lnTo>
                <a:lnTo>
                  <a:pt x="16910" y="11730"/>
                </a:lnTo>
                <a:lnTo>
                  <a:pt x="17248" y="11835"/>
                </a:lnTo>
                <a:lnTo>
                  <a:pt x="17514" y="11966"/>
                </a:lnTo>
                <a:lnTo>
                  <a:pt x="17763" y="12110"/>
                </a:lnTo>
                <a:lnTo>
                  <a:pt x="17887" y="12215"/>
                </a:lnTo>
                <a:lnTo>
                  <a:pt x="18065" y="12307"/>
                </a:lnTo>
                <a:lnTo>
                  <a:pt x="18260" y="12412"/>
                </a:lnTo>
                <a:lnTo>
                  <a:pt x="18438" y="12464"/>
                </a:lnTo>
                <a:lnTo>
                  <a:pt x="18669" y="12543"/>
                </a:lnTo>
                <a:lnTo>
                  <a:pt x="18882" y="12569"/>
                </a:lnTo>
                <a:lnTo>
                  <a:pt x="19113" y="12595"/>
                </a:lnTo>
                <a:lnTo>
                  <a:pt x="19361" y="12608"/>
                </a:lnTo>
                <a:lnTo>
                  <a:pt x="19592" y="12608"/>
                </a:lnTo>
                <a:lnTo>
                  <a:pt x="19841" y="12595"/>
                </a:lnTo>
                <a:lnTo>
                  <a:pt x="20072" y="12543"/>
                </a:lnTo>
                <a:lnTo>
                  <a:pt x="20321" y="12490"/>
                </a:lnTo>
                <a:lnTo>
                  <a:pt x="20551" y="12438"/>
                </a:lnTo>
                <a:lnTo>
                  <a:pt x="20800" y="12333"/>
                </a:lnTo>
                <a:lnTo>
                  <a:pt x="20996" y="12241"/>
                </a:lnTo>
                <a:lnTo>
                  <a:pt x="21244" y="12110"/>
                </a:lnTo>
                <a:lnTo>
                  <a:pt x="21298" y="12032"/>
                </a:lnTo>
                <a:lnTo>
                  <a:pt x="21404" y="11966"/>
                </a:lnTo>
                <a:lnTo>
                  <a:pt x="21475" y="11861"/>
                </a:lnTo>
                <a:lnTo>
                  <a:pt x="21511" y="11730"/>
                </a:lnTo>
                <a:lnTo>
                  <a:pt x="21617" y="11481"/>
                </a:lnTo>
                <a:lnTo>
                  <a:pt x="21653" y="11180"/>
                </a:lnTo>
                <a:lnTo>
                  <a:pt x="21653" y="10826"/>
                </a:lnTo>
                <a:lnTo>
                  <a:pt x="21653" y="10472"/>
                </a:lnTo>
                <a:lnTo>
                  <a:pt x="21582" y="10092"/>
                </a:lnTo>
                <a:lnTo>
                  <a:pt x="21511" y="9725"/>
                </a:lnTo>
                <a:lnTo>
                  <a:pt x="21298" y="8912"/>
                </a:lnTo>
                <a:lnTo>
                  <a:pt x="21067" y="8191"/>
                </a:lnTo>
                <a:lnTo>
                  <a:pt x="20800" y="7536"/>
                </a:lnTo>
                <a:lnTo>
                  <a:pt x="20551" y="7025"/>
                </a:lnTo>
                <a:lnTo>
                  <a:pt x="20001" y="7103"/>
                </a:lnTo>
                <a:lnTo>
                  <a:pt x="19432" y="7156"/>
                </a:lnTo>
                <a:lnTo>
                  <a:pt x="18846" y="7208"/>
                </a:lnTo>
                <a:lnTo>
                  <a:pt x="18225" y="7208"/>
                </a:lnTo>
                <a:lnTo>
                  <a:pt x="17656" y="7208"/>
                </a:lnTo>
                <a:lnTo>
                  <a:pt x="17070" y="7182"/>
                </a:lnTo>
                <a:lnTo>
                  <a:pt x="16484" y="7156"/>
                </a:lnTo>
                <a:lnTo>
                  <a:pt x="15986" y="7103"/>
                </a:lnTo>
                <a:lnTo>
                  <a:pt x="14992" y="6999"/>
                </a:lnTo>
                <a:lnTo>
                  <a:pt x="14210" y="6907"/>
                </a:lnTo>
                <a:lnTo>
                  <a:pt x="13695" y="6828"/>
                </a:lnTo>
                <a:lnTo>
                  <a:pt x="13517" y="6802"/>
                </a:lnTo>
                <a:lnTo>
                  <a:pt x="13073" y="6645"/>
                </a:lnTo>
                <a:lnTo>
                  <a:pt x="12700" y="6474"/>
                </a:lnTo>
                <a:lnTo>
                  <a:pt x="12363" y="6304"/>
                </a:lnTo>
                <a:lnTo>
                  <a:pt x="12132" y="6094"/>
                </a:lnTo>
                <a:lnTo>
                  <a:pt x="11919" y="5871"/>
                </a:lnTo>
                <a:lnTo>
                  <a:pt x="11776" y="5649"/>
                </a:lnTo>
                <a:lnTo>
                  <a:pt x="11688" y="5413"/>
                </a:lnTo>
                <a:lnTo>
                  <a:pt x="11617" y="5190"/>
                </a:lnTo>
                <a:lnTo>
                  <a:pt x="11617" y="4941"/>
                </a:lnTo>
                <a:lnTo>
                  <a:pt x="11652" y="4718"/>
                </a:lnTo>
                <a:lnTo>
                  <a:pt x="11723" y="4482"/>
                </a:lnTo>
                <a:lnTo>
                  <a:pt x="11812" y="4285"/>
                </a:lnTo>
                <a:lnTo>
                  <a:pt x="11919" y="4089"/>
                </a:lnTo>
                <a:lnTo>
                  <a:pt x="12096" y="3905"/>
                </a:lnTo>
                <a:lnTo>
                  <a:pt x="12292" y="3735"/>
                </a:lnTo>
                <a:lnTo>
                  <a:pt x="12505" y="3604"/>
                </a:lnTo>
                <a:lnTo>
                  <a:pt x="12700" y="3460"/>
                </a:lnTo>
                <a:lnTo>
                  <a:pt x="12878" y="3250"/>
                </a:lnTo>
                <a:lnTo>
                  <a:pt x="13038" y="3027"/>
                </a:lnTo>
                <a:lnTo>
                  <a:pt x="13180" y="2752"/>
                </a:lnTo>
                <a:lnTo>
                  <a:pt x="13286" y="2477"/>
                </a:lnTo>
                <a:lnTo>
                  <a:pt x="13322" y="2175"/>
                </a:lnTo>
                <a:lnTo>
                  <a:pt x="13357" y="1874"/>
                </a:lnTo>
                <a:lnTo>
                  <a:pt x="13286" y="1572"/>
                </a:lnTo>
                <a:lnTo>
                  <a:pt x="13180" y="1271"/>
                </a:lnTo>
                <a:lnTo>
                  <a:pt x="13038" y="983"/>
                </a:lnTo>
                <a:lnTo>
                  <a:pt x="12949" y="865"/>
                </a:lnTo>
                <a:lnTo>
                  <a:pt x="12807" y="733"/>
                </a:lnTo>
                <a:lnTo>
                  <a:pt x="12665" y="616"/>
                </a:lnTo>
                <a:lnTo>
                  <a:pt x="12505" y="511"/>
                </a:lnTo>
                <a:lnTo>
                  <a:pt x="12327" y="406"/>
                </a:lnTo>
                <a:lnTo>
                  <a:pt x="12132" y="314"/>
                </a:lnTo>
                <a:lnTo>
                  <a:pt x="11883" y="235"/>
                </a:lnTo>
                <a:lnTo>
                  <a:pt x="11652" y="183"/>
                </a:lnTo>
                <a:lnTo>
                  <a:pt x="11368" y="104"/>
                </a:lnTo>
                <a:lnTo>
                  <a:pt x="11101" y="78"/>
                </a:lnTo>
                <a:lnTo>
                  <a:pt x="10800" y="52"/>
                </a:lnTo>
                <a:lnTo>
                  <a:pt x="10444" y="52"/>
                </a:lnTo>
                <a:lnTo>
                  <a:pt x="10142" y="52"/>
                </a:lnTo>
                <a:lnTo>
                  <a:pt x="9840" y="78"/>
                </a:lnTo>
                <a:lnTo>
                  <a:pt x="9574" y="104"/>
                </a:lnTo>
                <a:lnTo>
                  <a:pt x="9325" y="157"/>
                </a:lnTo>
                <a:lnTo>
                  <a:pt x="9094" y="209"/>
                </a:lnTo>
                <a:lnTo>
                  <a:pt x="8846" y="262"/>
                </a:lnTo>
                <a:lnTo>
                  <a:pt x="8650" y="340"/>
                </a:lnTo>
                <a:lnTo>
                  <a:pt x="8437" y="432"/>
                </a:lnTo>
                <a:lnTo>
                  <a:pt x="8277" y="511"/>
                </a:lnTo>
                <a:lnTo>
                  <a:pt x="8100" y="616"/>
                </a:lnTo>
                <a:lnTo>
                  <a:pt x="7957" y="707"/>
                </a:lnTo>
                <a:lnTo>
                  <a:pt x="7833" y="838"/>
                </a:lnTo>
                <a:lnTo>
                  <a:pt x="7620" y="1061"/>
                </a:lnTo>
                <a:lnTo>
                  <a:pt x="7442" y="1336"/>
                </a:lnTo>
                <a:lnTo>
                  <a:pt x="7353" y="1599"/>
                </a:lnTo>
                <a:lnTo>
                  <a:pt x="7318" y="1900"/>
                </a:lnTo>
                <a:lnTo>
                  <a:pt x="7318" y="2175"/>
                </a:lnTo>
                <a:lnTo>
                  <a:pt x="7353" y="2450"/>
                </a:lnTo>
                <a:lnTo>
                  <a:pt x="7442" y="2726"/>
                </a:lnTo>
                <a:lnTo>
                  <a:pt x="7620" y="2975"/>
                </a:lnTo>
                <a:lnTo>
                  <a:pt x="7833" y="3198"/>
                </a:lnTo>
                <a:lnTo>
                  <a:pt x="8064" y="3433"/>
                </a:lnTo>
                <a:lnTo>
                  <a:pt x="8295" y="3630"/>
                </a:lnTo>
                <a:lnTo>
                  <a:pt x="8508" y="3853"/>
                </a:lnTo>
                <a:lnTo>
                  <a:pt x="8686" y="4089"/>
                </a:lnTo>
                <a:lnTo>
                  <a:pt x="8775" y="4312"/>
                </a:lnTo>
                <a:lnTo>
                  <a:pt x="8846" y="4561"/>
                </a:lnTo>
                <a:lnTo>
                  <a:pt x="8846" y="4810"/>
                </a:lnTo>
                <a:lnTo>
                  <a:pt x="8810" y="5059"/>
                </a:lnTo>
                <a:lnTo>
                  <a:pt x="8721" y="5295"/>
                </a:lnTo>
                <a:lnTo>
                  <a:pt x="8579" y="5544"/>
                </a:lnTo>
                <a:lnTo>
                  <a:pt x="8366" y="5766"/>
                </a:lnTo>
                <a:lnTo>
                  <a:pt x="8135" y="5976"/>
                </a:lnTo>
                <a:lnTo>
                  <a:pt x="7833" y="6199"/>
                </a:lnTo>
                <a:lnTo>
                  <a:pt x="7478" y="6369"/>
                </a:lnTo>
                <a:lnTo>
                  <a:pt x="7069" y="6527"/>
                </a:lnTo>
                <a:lnTo>
                  <a:pt x="6590" y="6671"/>
                </a:lnTo>
                <a:lnTo>
                  <a:pt x="6092" y="6802"/>
                </a:lnTo>
                <a:lnTo>
                  <a:pt x="5684" y="6802"/>
                </a:lnTo>
                <a:lnTo>
                  <a:pt x="5133" y="6802"/>
                </a:lnTo>
                <a:lnTo>
                  <a:pt x="4547" y="6802"/>
                </a:lnTo>
                <a:lnTo>
                  <a:pt x="3872" y="6802"/>
                </a:lnTo>
                <a:lnTo>
                  <a:pt x="3144" y="6802"/>
                </a:lnTo>
                <a:lnTo>
                  <a:pt x="2362" y="6802"/>
                </a:lnTo>
                <a:lnTo>
                  <a:pt x="1545" y="6802"/>
                </a:lnTo>
                <a:lnTo>
                  <a:pt x="692" y="6802"/>
                </a:lnTo>
                <a:lnTo>
                  <a:pt x="586" y="7234"/>
                </a:lnTo>
                <a:lnTo>
                  <a:pt x="461" y="7837"/>
                </a:lnTo>
                <a:lnTo>
                  <a:pt x="355" y="8493"/>
                </a:lnTo>
                <a:lnTo>
                  <a:pt x="248" y="9187"/>
                </a:lnTo>
                <a:lnTo>
                  <a:pt x="142" y="9869"/>
                </a:lnTo>
                <a:lnTo>
                  <a:pt x="106" y="10498"/>
                </a:lnTo>
                <a:lnTo>
                  <a:pt x="106" y="10983"/>
                </a:lnTo>
                <a:lnTo>
                  <a:pt x="106" y="11311"/>
                </a:lnTo>
                <a:lnTo>
                  <a:pt x="213" y="11481"/>
                </a:lnTo>
                <a:lnTo>
                  <a:pt x="319" y="11651"/>
                </a:lnTo>
                <a:lnTo>
                  <a:pt x="497" y="11783"/>
                </a:lnTo>
                <a:lnTo>
                  <a:pt x="692" y="11914"/>
                </a:lnTo>
                <a:lnTo>
                  <a:pt x="941" y="12032"/>
                </a:lnTo>
                <a:lnTo>
                  <a:pt x="1207" y="12110"/>
                </a:lnTo>
                <a:lnTo>
                  <a:pt x="1509" y="12189"/>
                </a:lnTo>
                <a:lnTo>
                  <a:pt x="1794" y="12241"/>
                </a:lnTo>
                <a:lnTo>
                  <a:pt x="2131" y="12267"/>
                </a:lnTo>
                <a:lnTo>
                  <a:pt x="2433" y="12281"/>
                </a:lnTo>
                <a:lnTo>
                  <a:pt x="2735" y="12267"/>
                </a:lnTo>
                <a:lnTo>
                  <a:pt x="3055" y="12241"/>
                </a:lnTo>
                <a:lnTo>
                  <a:pt x="3357" y="12189"/>
                </a:lnTo>
                <a:lnTo>
                  <a:pt x="3623" y="12084"/>
                </a:lnTo>
                <a:lnTo>
                  <a:pt x="3872" y="11979"/>
                </a:lnTo>
                <a:lnTo>
                  <a:pt x="4103" y="11861"/>
                </a:lnTo>
                <a:lnTo>
                  <a:pt x="4316" y="11704"/>
                </a:lnTo>
                <a:lnTo>
                  <a:pt x="4582" y="11612"/>
                </a:lnTo>
                <a:lnTo>
                  <a:pt x="4849" y="11533"/>
                </a:lnTo>
                <a:lnTo>
                  <a:pt x="5169" y="11507"/>
                </a:lnTo>
                <a:lnTo>
                  <a:pt x="5506" y="11481"/>
                </a:lnTo>
                <a:lnTo>
                  <a:pt x="5808" y="11507"/>
                </a:lnTo>
                <a:lnTo>
                  <a:pt x="6146" y="11560"/>
                </a:lnTo>
                <a:lnTo>
                  <a:pt x="6501" y="11651"/>
                </a:lnTo>
                <a:lnTo>
                  <a:pt x="6803" y="11783"/>
                </a:lnTo>
                <a:lnTo>
                  <a:pt x="7105" y="11940"/>
                </a:lnTo>
                <a:lnTo>
                  <a:pt x="7353" y="12110"/>
                </a:lnTo>
                <a:lnTo>
                  <a:pt x="7584" y="12333"/>
                </a:lnTo>
                <a:lnTo>
                  <a:pt x="7798" y="12595"/>
                </a:lnTo>
                <a:lnTo>
                  <a:pt x="7922" y="12870"/>
                </a:lnTo>
                <a:lnTo>
                  <a:pt x="8028" y="13198"/>
                </a:lnTo>
                <a:lnTo>
                  <a:pt x="8064" y="13526"/>
                </a:lnTo>
                <a:lnTo>
                  <a:pt x="8028" y="13775"/>
                </a:lnTo>
                <a:lnTo>
                  <a:pt x="7922" y="13998"/>
                </a:lnTo>
                <a:lnTo>
                  <a:pt x="7798" y="14220"/>
                </a:lnTo>
                <a:lnTo>
                  <a:pt x="7584" y="14404"/>
                </a:lnTo>
                <a:lnTo>
                  <a:pt x="7353" y="14574"/>
                </a:lnTo>
                <a:lnTo>
                  <a:pt x="7105" y="14732"/>
                </a:lnTo>
                <a:lnTo>
                  <a:pt x="6803" y="14850"/>
                </a:lnTo>
                <a:lnTo>
                  <a:pt x="6501" y="14954"/>
                </a:lnTo>
                <a:lnTo>
                  <a:pt x="6146" y="15033"/>
                </a:lnTo>
                <a:lnTo>
                  <a:pt x="5808" y="15085"/>
                </a:lnTo>
                <a:lnTo>
                  <a:pt x="5506" y="15085"/>
                </a:lnTo>
                <a:lnTo>
                  <a:pt x="5169" y="15059"/>
                </a:lnTo>
                <a:lnTo>
                  <a:pt x="4849" y="15007"/>
                </a:lnTo>
                <a:lnTo>
                  <a:pt x="4582" y="14902"/>
                </a:lnTo>
                <a:lnTo>
                  <a:pt x="4316" y="14784"/>
                </a:lnTo>
                <a:lnTo>
                  <a:pt x="4103" y="14600"/>
                </a:lnTo>
                <a:lnTo>
                  <a:pt x="3907" y="14430"/>
                </a:lnTo>
                <a:lnTo>
                  <a:pt x="3659" y="14299"/>
                </a:lnTo>
                <a:lnTo>
                  <a:pt x="3428" y="14194"/>
                </a:lnTo>
                <a:lnTo>
                  <a:pt x="3179" y="14129"/>
                </a:lnTo>
                <a:lnTo>
                  <a:pt x="2913" y="14102"/>
                </a:lnTo>
                <a:lnTo>
                  <a:pt x="2646" y="14102"/>
                </a:lnTo>
                <a:lnTo>
                  <a:pt x="2362" y="14129"/>
                </a:lnTo>
                <a:lnTo>
                  <a:pt x="2096" y="14168"/>
                </a:lnTo>
                <a:lnTo>
                  <a:pt x="1811" y="14273"/>
                </a:lnTo>
                <a:lnTo>
                  <a:pt x="1545" y="14378"/>
                </a:lnTo>
                <a:lnTo>
                  <a:pt x="1314" y="14496"/>
                </a:lnTo>
                <a:lnTo>
                  <a:pt x="1065" y="14653"/>
                </a:lnTo>
                <a:lnTo>
                  <a:pt x="870" y="14797"/>
                </a:lnTo>
                <a:lnTo>
                  <a:pt x="657" y="14981"/>
                </a:lnTo>
                <a:lnTo>
                  <a:pt x="497" y="15177"/>
                </a:lnTo>
                <a:lnTo>
                  <a:pt x="390" y="15413"/>
                </a:lnTo>
                <a:lnTo>
                  <a:pt x="284" y="15636"/>
                </a:lnTo>
                <a:lnTo>
                  <a:pt x="248" y="15911"/>
                </a:lnTo>
                <a:lnTo>
                  <a:pt x="284" y="16239"/>
                </a:lnTo>
                <a:lnTo>
                  <a:pt x="319" y="16566"/>
                </a:lnTo>
                <a:lnTo>
                  <a:pt x="497" y="17340"/>
                </a:lnTo>
                <a:lnTo>
                  <a:pt x="692" y="18152"/>
                </a:lnTo>
                <a:lnTo>
                  <a:pt x="799" y="18559"/>
                </a:lnTo>
                <a:lnTo>
                  <a:pt x="905" y="18978"/>
                </a:lnTo>
                <a:lnTo>
                  <a:pt x="959" y="19384"/>
                </a:lnTo>
                <a:lnTo>
                  <a:pt x="994" y="19791"/>
                </a:lnTo>
                <a:lnTo>
                  <a:pt x="994" y="20132"/>
                </a:lnTo>
                <a:lnTo>
                  <a:pt x="959" y="20485"/>
                </a:lnTo>
                <a:lnTo>
                  <a:pt x="941" y="20669"/>
                </a:lnTo>
                <a:lnTo>
                  <a:pt x="870" y="20813"/>
                </a:lnTo>
                <a:lnTo>
                  <a:pt x="799" y="20970"/>
                </a:lnTo>
                <a:lnTo>
                  <a:pt x="692" y="21088"/>
                </a:lnTo>
                <a:lnTo>
                  <a:pt x="1474" y="20997"/>
                </a:lnTo>
                <a:lnTo>
                  <a:pt x="2291" y="20866"/>
                </a:lnTo>
                <a:lnTo>
                  <a:pt x="3108" y="20787"/>
                </a:lnTo>
                <a:lnTo>
                  <a:pt x="3907" y="20721"/>
                </a:lnTo>
                <a:lnTo>
                  <a:pt x="4653" y="20695"/>
                </a:lnTo>
                <a:lnTo>
                  <a:pt x="5364" y="20695"/>
                </a:lnTo>
                <a:lnTo>
                  <a:pt x="5701" y="20721"/>
                </a:lnTo>
                <a:lnTo>
                  <a:pt x="6057" y="20761"/>
                </a:lnTo>
                <a:lnTo>
                  <a:pt x="6323" y="20813"/>
                </a:lnTo>
                <a:lnTo>
                  <a:pt x="6625" y="20892"/>
                </a:lnTo>
                <a:close/>
              </a:path>
            </a:pathLst>
          </a:custGeom>
          <a:solidFill>
            <a:srgbClr val="FFBE7D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91436" tIns="45718" rIns="91436" bIns="45718"/>
          <a:lstStyle/>
          <a:p>
            <a:endParaRPr lang="lv-LV"/>
          </a:p>
        </p:txBody>
      </p:sp>
      <p:sp>
        <p:nvSpPr>
          <p:cNvPr id="23556" name="Puzzle2"/>
          <p:cNvSpPr>
            <a:spLocks noEditPoints="1" noChangeArrowheads="1"/>
          </p:cNvSpPr>
          <p:nvPr/>
        </p:nvSpPr>
        <p:spPr bwMode="auto">
          <a:xfrm>
            <a:off x="4506913" y="3994150"/>
            <a:ext cx="2755900" cy="21320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91436" tIns="45718" rIns="91436" bIns="45718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4580" name="Puzzle4"/>
          <p:cNvSpPr>
            <a:spLocks noEditPoints="1" noChangeArrowheads="1"/>
          </p:cNvSpPr>
          <p:nvPr/>
        </p:nvSpPr>
        <p:spPr bwMode="auto">
          <a:xfrm>
            <a:off x="3440113" y="3967163"/>
            <a:ext cx="1660525" cy="27289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BAEDB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91436" tIns="45718" rIns="91436" bIns="45718"/>
          <a:lstStyle/>
          <a:p>
            <a:endParaRPr lang="lv-LV"/>
          </a:p>
        </p:txBody>
      </p:sp>
      <p:sp>
        <p:nvSpPr>
          <p:cNvPr id="24581" name="Puzzle1"/>
          <p:cNvSpPr>
            <a:spLocks noEditPoints="1" noChangeArrowheads="1"/>
          </p:cNvSpPr>
          <p:nvPr/>
        </p:nvSpPr>
        <p:spPr bwMode="auto">
          <a:xfrm>
            <a:off x="2847975" y="2995613"/>
            <a:ext cx="2790825" cy="1628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6699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91436" tIns="45718" rIns="91436" bIns="45718"/>
          <a:lstStyle/>
          <a:p>
            <a:endParaRPr lang="lv-LV"/>
          </a:p>
        </p:txBody>
      </p:sp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228600" y="4572000"/>
            <a:ext cx="179863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57" tIns="41229" rIns="82457" bIns="41229">
            <a:spAutoFit/>
          </a:bodyPr>
          <a:lstStyle/>
          <a:p>
            <a:pPr>
              <a:spcBef>
                <a:spcPct val="50000"/>
              </a:spcBef>
            </a:pPr>
            <a:endParaRPr lang="en-GB" altLang="lv-LV" sz="140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3124200" y="3581400"/>
            <a:ext cx="25908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57" tIns="41229" rIns="82457" bIns="41229">
            <a:spAutoFit/>
          </a:bodyPr>
          <a:lstStyle/>
          <a:p>
            <a:pPr defTabSz="823913">
              <a:spcBef>
                <a:spcPct val="50000"/>
              </a:spcBef>
            </a:pPr>
            <a:r>
              <a:rPr lang="lv-LV" altLang="lv-LV" b="1" u="sng">
                <a:latin typeface="Calibri" pitchFamily="34" charset="0"/>
              </a:rPr>
              <a:t>Izzināšanas žurnāli</a:t>
            </a:r>
            <a:endParaRPr lang="en-US" altLang="lv-LV" b="1" u="sng">
              <a:latin typeface="Calibri" pitchFamily="34" charset="0"/>
            </a:endParaRPr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5029200" y="3133725"/>
            <a:ext cx="20272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57" tIns="41229" rIns="82457" bIns="41229">
            <a:spAutoFit/>
          </a:bodyPr>
          <a:lstStyle/>
          <a:p>
            <a:pPr defTabSz="823913">
              <a:spcBef>
                <a:spcPct val="50000"/>
              </a:spcBef>
            </a:pPr>
            <a:r>
              <a:rPr lang="en-US" altLang="lv-LV" b="1" u="sng">
                <a:latin typeface="Calibri" pitchFamily="34" charset="0"/>
              </a:rPr>
              <a:t>4 </a:t>
            </a:r>
            <a:r>
              <a:rPr lang="lv-LV" altLang="lv-LV" b="1" u="sng">
                <a:latin typeface="Calibri" pitchFamily="34" charset="0"/>
              </a:rPr>
              <a:t>jautājumi +1</a:t>
            </a:r>
            <a:endParaRPr lang="en-US" altLang="lv-LV" b="1" u="sng">
              <a:latin typeface="Calibri" pitchFamily="34" charset="0"/>
            </a:endParaRPr>
          </a:p>
        </p:txBody>
      </p:sp>
      <p:sp>
        <p:nvSpPr>
          <p:cNvPr id="24585" name="Text Box 10"/>
          <p:cNvSpPr txBox="1">
            <a:spLocks noChangeArrowheads="1"/>
          </p:cNvSpPr>
          <p:nvPr/>
        </p:nvSpPr>
        <p:spPr bwMode="auto">
          <a:xfrm>
            <a:off x="3829050" y="4789488"/>
            <a:ext cx="1350963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57" tIns="41229" rIns="82457" bIns="41229">
            <a:spAutoFit/>
          </a:bodyPr>
          <a:lstStyle/>
          <a:p>
            <a:pPr defTabSz="823913">
              <a:spcBef>
                <a:spcPct val="50000"/>
              </a:spcBef>
            </a:pPr>
            <a:r>
              <a:rPr lang="lv-LV" altLang="lv-LV" b="1" u="sng">
                <a:latin typeface="Calibri" pitchFamily="34" charset="0"/>
              </a:rPr>
              <a:t>Rituāli</a:t>
            </a:r>
            <a:endParaRPr lang="en-US" altLang="lv-LV" b="1" u="sng">
              <a:latin typeface="Calibri" pitchFamily="34" charset="0"/>
            </a:endParaRPr>
          </a:p>
        </p:txBody>
      </p:sp>
      <p:sp>
        <p:nvSpPr>
          <p:cNvPr id="24586" name="Text Box 11"/>
          <p:cNvSpPr txBox="1">
            <a:spLocks noChangeArrowheads="1"/>
          </p:cNvSpPr>
          <p:nvPr/>
        </p:nvSpPr>
        <p:spPr bwMode="auto">
          <a:xfrm>
            <a:off x="5105400" y="4648200"/>
            <a:ext cx="14986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57" tIns="41229" rIns="82457" bIns="41229">
            <a:spAutoFit/>
          </a:bodyPr>
          <a:lstStyle/>
          <a:p>
            <a:pPr defTabSz="823913">
              <a:spcBef>
                <a:spcPct val="50000"/>
              </a:spcBef>
            </a:pPr>
            <a:r>
              <a:rPr lang="lv-LV" altLang="lv-LV" b="1" u="sng">
                <a:latin typeface="Calibri" pitchFamily="34" charset="0"/>
              </a:rPr>
              <a:t>Laba diena</a:t>
            </a:r>
            <a:r>
              <a:rPr lang="en-US" altLang="lv-LV" b="1" u="sng">
                <a:latin typeface="Calibri" pitchFamily="34" charset="0"/>
              </a:rPr>
              <a:t>/ </a:t>
            </a:r>
            <a:r>
              <a:rPr lang="lv-LV" altLang="lv-LV" b="1" u="sng">
                <a:latin typeface="Calibri" pitchFamily="34" charset="0"/>
              </a:rPr>
              <a:t>slikta diena</a:t>
            </a:r>
            <a:endParaRPr lang="en-US" altLang="lv-LV" b="1" u="sng">
              <a:latin typeface="Calibri" pitchFamily="34" charset="0"/>
            </a:endParaRPr>
          </a:p>
        </p:txBody>
      </p:sp>
      <p:sp>
        <p:nvSpPr>
          <p:cNvPr id="24587" name="Puzzle1"/>
          <p:cNvSpPr>
            <a:spLocks noEditPoints="1" noChangeArrowheads="1"/>
          </p:cNvSpPr>
          <p:nvPr/>
        </p:nvSpPr>
        <p:spPr bwMode="auto">
          <a:xfrm>
            <a:off x="5997575" y="2995613"/>
            <a:ext cx="2949575" cy="16525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6086 w 21600"/>
              <a:gd name="T25" fmla="*/ 2569 h 21600"/>
              <a:gd name="T26" fmla="*/ 16132 w 21600"/>
              <a:gd name="T27" fmla="*/ 1955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82461" tIns="41230" rIns="82461" bIns="41230"/>
          <a:lstStyle/>
          <a:p>
            <a:endParaRPr lang="en-US" altLang="lv-LV">
              <a:latin typeface="Tahoma" pitchFamily="34" charset="0"/>
            </a:endParaRPr>
          </a:p>
          <a:p>
            <a:endParaRPr lang="en-US" altLang="lv-LV">
              <a:solidFill>
                <a:schemeClr val="bg2"/>
              </a:solidFill>
              <a:latin typeface="Verdana" pitchFamily="34" charset="0"/>
            </a:endParaRPr>
          </a:p>
          <a:p>
            <a:endParaRPr lang="en-US" altLang="lv-LV" sz="1400" b="1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6400800" y="3622675"/>
            <a:ext cx="2286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61" tIns="41230" rIns="82461" bIns="41230">
            <a:spAutoFit/>
          </a:bodyPr>
          <a:lstStyle/>
          <a:p>
            <a:pPr defTabSz="823913"/>
            <a:r>
              <a:rPr lang="en-US" altLang="lv-LV" b="1">
                <a:latin typeface="Calibri" pitchFamily="34" charset="0"/>
              </a:rPr>
              <a:t>2</a:t>
            </a:r>
            <a:r>
              <a:rPr lang="lv-LV" altLang="lv-LV" b="1">
                <a:latin typeface="Calibri" pitchFamily="34" charset="0"/>
              </a:rPr>
              <a:t> min. apmācība</a:t>
            </a:r>
            <a:endParaRPr lang="en-US" altLang="lv-LV" b="1">
              <a:latin typeface="Calibri" pitchFamily="34" charset="0"/>
            </a:endParaRPr>
          </a:p>
        </p:txBody>
      </p:sp>
      <p:sp>
        <p:nvSpPr>
          <p:cNvPr id="24589" name="Puzzle4"/>
          <p:cNvSpPr>
            <a:spLocks noEditPoints="1" noChangeArrowheads="1"/>
          </p:cNvSpPr>
          <p:nvPr/>
        </p:nvSpPr>
        <p:spPr bwMode="auto">
          <a:xfrm>
            <a:off x="6575425" y="3962400"/>
            <a:ext cx="1784350" cy="27543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FF505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82461" tIns="41230" rIns="82461" bIns="41230"/>
          <a:lstStyle/>
          <a:p>
            <a:endParaRPr lang="lv-LV"/>
          </a:p>
        </p:txBody>
      </p:sp>
      <p:sp>
        <p:nvSpPr>
          <p:cNvPr id="24590" name="Text Box 15"/>
          <p:cNvSpPr txBox="1">
            <a:spLocks noChangeArrowheads="1"/>
          </p:cNvSpPr>
          <p:nvPr/>
        </p:nvSpPr>
        <p:spPr bwMode="auto">
          <a:xfrm>
            <a:off x="6629400" y="4572000"/>
            <a:ext cx="15081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61" tIns="41230" rIns="82461" bIns="41230">
            <a:spAutoFit/>
          </a:bodyPr>
          <a:lstStyle/>
          <a:p>
            <a:pPr algn="ctr" defTabSz="823913"/>
            <a:r>
              <a:rPr lang="lv-LV" altLang="lv-LV" b="1" u="sng">
                <a:latin typeface="Calibri" pitchFamily="34" charset="0"/>
              </a:rPr>
              <a:t>Darbojas</a:t>
            </a:r>
            <a:r>
              <a:rPr lang="en-US" altLang="lv-LV" b="1" u="sng">
                <a:latin typeface="Calibri" pitchFamily="34" charset="0"/>
              </a:rPr>
              <a:t>/</a:t>
            </a:r>
          </a:p>
          <a:p>
            <a:pPr algn="ctr" defTabSz="823913"/>
            <a:r>
              <a:rPr lang="lv-LV" altLang="lv-LV" b="1" u="sng">
                <a:latin typeface="Calibri" pitchFamily="34" charset="0"/>
              </a:rPr>
              <a:t>nedarbojas</a:t>
            </a:r>
            <a:endParaRPr lang="en-US" altLang="lv-LV" b="1" u="sng">
              <a:latin typeface="Calibri" pitchFamily="34" charset="0"/>
            </a:endParaRPr>
          </a:p>
        </p:txBody>
      </p:sp>
      <p:sp>
        <p:nvSpPr>
          <p:cNvPr id="24591" name="AutoShape 16"/>
          <p:cNvSpPr>
            <a:spLocks noChangeArrowheads="1"/>
          </p:cNvSpPr>
          <p:nvPr/>
        </p:nvSpPr>
        <p:spPr bwMode="auto">
          <a:xfrm>
            <a:off x="1828800" y="3206750"/>
            <a:ext cx="900113" cy="733425"/>
          </a:xfrm>
          <a:prstGeom prst="rightArrow">
            <a:avLst>
              <a:gd name="adj1" fmla="val 50000"/>
              <a:gd name="adj2" fmla="val 27250"/>
            </a:avLst>
          </a:prstGeom>
          <a:solidFill>
            <a:srgbClr val="3399FF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lIns="91436" tIns="45718" rIns="91436" bIns="45718" anchor="ctr">
            <a:spAutoFit/>
          </a:bodyPr>
          <a:lstStyle/>
          <a:p>
            <a:endParaRPr lang="lv-LV" altLang="lv-LV">
              <a:latin typeface="Calibri" pitchFamily="34" charset="0"/>
            </a:endParaRPr>
          </a:p>
        </p:txBody>
      </p:sp>
      <p:sp>
        <p:nvSpPr>
          <p:cNvPr id="24592" name="Puzzle2"/>
          <p:cNvSpPr>
            <a:spLocks noEditPoints="1" noChangeArrowheads="1"/>
          </p:cNvSpPr>
          <p:nvPr/>
        </p:nvSpPr>
        <p:spPr bwMode="auto">
          <a:xfrm>
            <a:off x="4467225" y="935038"/>
            <a:ext cx="2814638" cy="2133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5388 w 21600"/>
              <a:gd name="T25" fmla="*/ 6742 h 21600"/>
              <a:gd name="T26" fmla="*/ 16177 w 21600"/>
              <a:gd name="T27" fmla="*/ 2044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A2CCFA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91436" tIns="45718" rIns="91436" bIns="45718"/>
          <a:lstStyle/>
          <a:p>
            <a:endParaRPr lang="lv-LV"/>
          </a:p>
        </p:txBody>
      </p:sp>
      <p:sp>
        <p:nvSpPr>
          <p:cNvPr id="24593" name="Puzzle4"/>
          <p:cNvSpPr>
            <a:spLocks noEditPoints="1" noChangeArrowheads="1"/>
          </p:cNvSpPr>
          <p:nvPr/>
        </p:nvSpPr>
        <p:spPr bwMode="auto">
          <a:xfrm>
            <a:off x="3400425" y="858838"/>
            <a:ext cx="1662113" cy="27971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E4A0AD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91436" tIns="45718" rIns="91436" bIns="45718"/>
          <a:lstStyle/>
          <a:p>
            <a:endParaRPr lang="lv-LV"/>
          </a:p>
        </p:txBody>
      </p:sp>
      <p:sp>
        <p:nvSpPr>
          <p:cNvPr id="24594" name="Text Box 22"/>
          <p:cNvSpPr txBox="1">
            <a:spLocks noChangeArrowheads="1"/>
          </p:cNvSpPr>
          <p:nvPr/>
        </p:nvSpPr>
        <p:spPr bwMode="auto">
          <a:xfrm>
            <a:off x="4953000" y="1447800"/>
            <a:ext cx="1500188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57" tIns="41229" rIns="82457" bIns="41229">
            <a:spAutoFit/>
          </a:bodyPr>
          <a:lstStyle/>
          <a:p>
            <a:pPr algn="ctr" defTabSz="823913">
              <a:spcBef>
                <a:spcPct val="50000"/>
              </a:spcBef>
            </a:pPr>
            <a:r>
              <a:rPr lang="lv-LV" altLang="lv-LV" b="1">
                <a:latin typeface="Calibri" pitchFamily="34" charset="0"/>
              </a:rPr>
              <a:t>Atbilstoša atbalsta persona</a:t>
            </a:r>
            <a:endParaRPr lang="en-US" altLang="lv-LV" b="1">
              <a:latin typeface="Calibri" pitchFamily="34" charset="0"/>
            </a:endParaRPr>
          </a:p>
        </p:txBody>
      </p:sp>
      <p:sp>
        <p:nvSpPr>
          <p:cNvPr id="24595" name="Text Box 23"/>
          <p:cNvSpPr txBox="1">
            <a:spLocks noChangeArrowheads="1"/>
          </p:cNvSpPr>
          <p:nvPr/>
        </p:nvSpPr>
        <p:spPr bwMode="auto">
          <a:xfrm>
            <a:off x="290512" y="4125912"/>
            <a:ext cx="3044825" cy="168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61" tIns="41230" rIns="82461" bIns="41230">
            <a:spAutoFit/>
          </a:bodyPr>
          <a:lstStyle/>
          <a:p>
            <a:pPr algn="ctr" defTabSz="823913"/>
            <a:r>
              <a:rPr lang="lv-LV" altLang="lv-LV" sz="2600" b="1" u="sng" dirty="0">
                <a:latin typeface="Calibri" pitchFamily="34" charset="0"/>
              </a:rPr>
              <a:t>Kas ir SVARĪGI personai</a:t>
            </a:r>
            <a:r>
              <a:rPr lang="en-US" altLang="lv-LV" sz="2600" b="1" u="sng" dirty="0">
                <a:latin typeface="Calibri" pitchFamily="34" charset="0"/>
              </a:rPr>
              <a:t>/</a:t>
            </a:r>
          </a:p>
          <a:p>
            <a:pPr algn="ctr" defTabSz="823913"/>
            <a:r>
              <a:rPr lang="lv-LV" altLang="lv-LV" sz="2600" b="1" u="sng" dirty="0">
                <a:latin typeface="Calibri" pitchFamily="34" charset="0"/>
              </a:rPr>
              <a:t>Un kas ir SVARĪGI personas interesēs</a:t>
            </a:r>
            <a:endParaRPr lang="en-US" altLang="lv-LV" sz="2600" b="1" u="sng" dirty="0">
              <a:latin typeface="Calibri" pitchFamily="34" charset="0"/>
            </a:endParaRPr>
          </a:p>
        </p:txBody>
      </p:sp>
      <p:sp>
        <p:nvSpPr>
          <p:cNvPr id="24596" name="Puzzle4"/>
          <p:cNvSpPr>
            <a:spLocks noEditPoints="1" noChangeArrowheads="1"/>
          </p:cNvSpPr>
          <p:nvPr/>
        </p:nvSpPr>
        <p:spPr bwMode="auto">
          <a:xfrm>
            <a:off x="6600825" y="858838"/>
            <a:ext cx="1784350" cy="28225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76 w 21600"/>
              <a:gd name="T25" fmla="*/ 5664 h 21600"/>
              <a:gd name="T26" fmla="*/ 20203 w 21600"/>
              <a:gd name="T27" fmla="*/ 1598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rgbClr val="99CC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82461" tIns="41230" rIns="82461" bIns="41230"/>
          <a:lstStyle/>
          <a:p>
            <a:endParaRPr lang="lv-LV"/>
          </a:p>
        </p:txBody>
      </p:sp>
      <p:sp>
        <p:nvSpPr>
          <p:cNvPr id="24597" name="Text Box 25"/>
          <p:cNvSpPr txBox="1">
            <a:spLocks noChangeArrowheads="1"/>
          </p:cNvSpPr>
          <p:nvPr/>
        </p:nvSpPr>
        <p:spPr bwMode="auto">
          <a:xfrm>
            <a:off x="6591300" y="1554163"/>
            <a:ext cx="180022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57" tIns="41229" rIns="82457" bIns="41229">
            <a:spAutoFit/>
          </a:bodyPr>
          <a:lstStyle/>
          <a:p>
            <a:pPr algn="ctr" defTabSz="823913">
              <a:spcBef>
                <a:spcPct val="50000"/>
              </a:spcBef>
            </a:pPr>
            <a:r>
              <a:rPr lang="lv-LV" altLang="lv-LV" b="1" u="sng">
                <a:latin typeface="Calibri" pitchFamily="34" charset="0"/>
              </a:rPr>
              <a:t>Saziņas tabula</a:t>
            </a:r>
            <a:endParaRPr lang="en-US" altLang="lv-LV" b="1" u="sng">
              <a:latin typeface="Calibri" pitchFamily="34" charset="0"/>
            </a:endParaRPr>
          </a:p>
        </p:txBody>
      </p:sp>
      <p:sp>
        <p:nvSpPr>
          <p:cNvPr id="24598" name="Text Box 9"/>
          <p:cNvSpPr txBox="1">
            <a:spLocks noChangeArrowheads="1"/>
          </p:cNvSpPr>
          <p:nvPr/>
        </p:nvSpPr>
        <p:spPr bwMode="auto">
          <a:xfrm>
            <a:off x="3552825" y="1562100"/>
            <a:ext cx="164941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457" tIns="41229" rIns="82457" bIns="41229">
            <a:spAutoFit/>
          </a:bodyPr>
          <a:lstStyle/>
          <a:p>
            <a:pPr defTabSz="823913">
              <a:spcBef>
                <a:spcPct val="50000"/>
              </a:spcBef>
            </a:pPr>
            <a:r>
              <a:rPr lang="lv-LV" altLang="lv-LV" b="1">
                <a:latin typeface="Calibri" pitchFamily="34" charset="0"/>
              </a:rPr>
              <a:t>Priekšstats</a:t>
            </a:r>
            <a:endParaRPr lang="en-US" altLang="lv-LV" b="1">
              <a:latin typeface="Calibri" pitchFamily="34" charset="0"/>
            </a:endParaRPr>
          </a:p>
        </p:txBody>
      </p:sp>
      <p:sp>
        <p:nvSpPr>
          <p:cNvPr id="30" name="AutoShape 18"/>
          <p:cNvSpPr>
            <a:spLocks noChangeArrowheads="1"/>
          </p:cNvSpPr>
          <p:nvPr/>
        </p:nvSpPr>
        <p:spPr bwMode="auto">
          <a:xfrm>
            <a:off x="454025" y="3043238"/>
            <a:ext cx="1358900" cy="935037"/>
          </a:xfrm>
          <a:prstGeom prst="star5">
            <a:avLst/>
          </a:prstGeom>
          <a:solidFill>
            <a:srgbClr val="3399FF"/>
          </a:solidFill>
          <a:ln w="38100" algn="ctr">
            <a:solidFill>
              <a:sysClr val="window" lastClr="FFFFFF"/>
            </a:solidFill>
            <a:miter lim="800000"/>
            <a:headEnd/>
            <a:tailEnd/>
          </a:ln>
          <a:effectLst/>
        </p:spPr>
        <p:txBody>
          <a:bodyPr lIns="82479" tIns="41239" rIns="82479" bIns="41239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Calibri"/>
              <a:cs typeface="Arial" pitchFamily="34" charset="0"/>
            </a:endParaRPr>
          </a:p>
        </p:txBody>
      </p:sp>
      <p:sp>
        <p:nvSpPr>
          <p:cNvPr id="24600" name="Oval 19"/>
          <p:cNvSpPr>
            <a:spLocks noChangeArrowheads="1"/>
          </p:cNvSpPr>
          <p:nvPr/>
        </p:nvSpPr>
        <p:spPr bwMode="auto">
          <a:xfrm>
            <a:off x="811213" y="2644775"/>
            <a:ext cx="619125" cy="508000"/>
          </a:xfrm>
          <a:prstGeom prst="ellipse">
            <a:avLst/>
          </a:prstGeom>
          <a:solidFill>
            <a:srgbClr val="3399FF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lv-LV" altLang="lv-LV">
              <a:latin typeface="Calibri" pitchFamily="34" charset="0"/>
            </a:endParaRPr>
          </a:p>
        </p:txBody>
      </p:sp>
      <p:sp>
        <p:nvSpPr>
          <p:cNvPr id="24601" name="Title 3"/>
          <p:cNvSpPr txBox="1">
            <a:spLocks/>
          </p:cNvSpPr>
          <p:nvPr/>
        </p:nvSpPr>
        <p:spPr bwMode="auto">
          <a:xfrm>
            <a:off x="2286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lv-LV" altLang="lv-LV" sz="3500">
                <a:solidFill>
                  <a:schemeClr val="accent1"/>
                </a:solidFill>
                <a:latin typeface="Calibri" pitchFamily="34" charset="0"/>
              </a:rPr>
              <a:t>Metožu kopums</a:t>
            </a:r>
            <a:endParaRPr lang="en-US" altLang="lv-LV" sz="350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76288"/>
          </a:xfrm>
        </p:spPr>
        <p:txBody>
          <a:bodyPr/>
          <a:lstStyle/>
          <a:p>
            <a:pPr eaLnBrk="1" hangingPunct="1">
              <a:defRPr/>
            </a:pPr>
            <a:r>
              <a:rPr lang="lv-LV" altLang="lv-LV" sz="2800" dirty="0" smtClean="0">
                <a:latin typeface="Arial" pitchFamily="34" charset="0"/>
              </a:rPr>
              <a:t>Uz personu vērsts atbalsta plāns</a:t>
            </a:r>
            <a:endParaRPr lang="en-US" altLang="lv-LV" sz="2800" dirty="0" smtClean="0"/>
          </a:p>
        </p:txBody>
      </p:sp>
      <p:sp>
        <p:nvSpPr>
          <p:cNvPr id="23555" name="AutoShape 6"/>
          <p:cNvSpPr>
            <a:spLocks noChangeArrowheads="1"/>
          </p:cNvSpPr>
          <p:nvPr/>
        </p:nvSpPr>
        <p:spPr bwMode="auto">
          <a:xfrm rot="-5400000">
            <a:off x="5711825" y="2646363"/>
            <a:ext cx="1782763" cy="1881187"/>
          </a:xfrm>
          <a:prstGeom prst="flowChartPunchedTape">
            <a:avLst/>
          </a:prstGeom>
          <a:noFill/>
          <a:ln w="38100" algn="ctr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lIns="82464" tIns="41232" rIns="82464" bIns="41232" anchor="ctr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lv-LV" sz="1600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lv-LV" sz="2500">
              <a:solidFill>
                <a:schemeClr val="accent2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lv-LV" sz="1600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lv-LV" sz="1600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lv-LV" sz="1600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lv-LV" sz="160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23556" name="Text Box 7"/>
          <p:cNvSpPr txBox="1">
            <a:spLocks noChangeArrowheads="1"/>
          </p:cNvSpPr>
          <p:nvPr/>
        </p:nvSpPr>
        <p:spPr bwMode="auto">
          <a:xfrm>
            <a:off x="5637213" y="2819400"/>
            <a:ext cx="170180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464" tIns="41232" rIns="82464" bIns="41232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2000">
                <a:solidFill>
                  <a:srgbClr val="002060"/>
                </a:solidFill>
                <a:latin typeface="Arial" charset="0"/>
              </a:rPr>
              <a:t>Uz personu vērsts atbalsta plāns</a:t>
            </a:r>
            <a:endParaRPr lang="en-US" altLang="lv-LV" sz="200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23557" name="AutoShape 9"/>
          <p:cNvSpPr>
            <a:spLocks noChangeArrowheads="1"/>
          </p:cNvSpPr>
          <p:nvPr/>
        </p:nvSpPr>
        <p:spPr bwMode="auto">
          <a:xfrm>
            <a:off x="4114800" y="1600200"/>
            <a:ext cx="2238375" cy="755650"/>
          </a:xfrm>
          <a:prstGeom prst="cloudCallout">
            <a:avLst>
              <a:gd name="adj1" fmla="val 14792"/>
              <a:gd name="adj2" fmla="val 101514"/>
            </a:avLst>
          </a:prstGeom>
          <a:noFill/>
          <a:ln w="254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464" tIns="41232" rIns="82464" bIns="41232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b="1">
                <a:latin typeface="Arial" charset="0"/>
              </a:rPr>
              <a:t>Kas ir svarīgi personai</a:t>
            </a:r>
            <a:r>
              <a:rPr lang="lv-LV" altLang="lv-LV" sz="2000">
                <a:latin typeface="Arial" charset="0"/>
              </a:rPr>
              <a:t>?</a:t>
            </a:r>
            <a:endParaRPr lang="en-US" altLang="lv-LV" sz="2000">
              <a:latin typeface="Arial" charset="0"/>
            </a:endParaRPr>
          </a:p>
        </p:txBody>
      </p:sp>
      <p:sp>
        <p:nvSpPr>
          <p:cNvPr id="23558" name="AutoShape 10"/>
          <p:cNvSpPr>
            <a:spLocks noChangeArrowheads="1"/>
          </p:cNvSpPr>
          <p:nvPr/>
        </p:nvSpPr>
        <p:spPr bwMode="auto">
          <a:xfrm>
            <a:off x="6827838" y="1447800"/>
            <a:ext cx="2239962" cy="755650"/>
          </a:xfrm>
          <a:prstGeom prst="cloudCallout">
            <a:avLst>
              <a:gd name="adj1" fmla="val -30958"/>
              <a:gd name="adj2" fmla="val 108144"/>
            </a:avLst>
          </a:prstGeom>
          <a:noFill/>
          <a:ln w="254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464" tIns="41232" rIns="82464" bIns="41232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b="1">
                <a:latin typeface="Arial" charset="0"/>
              </a:rPr>
              <a:t>Kas ir svarīgi personas interesēs</a:t>
            </a:r>
            <a:r>
              <a:rPr lang="lv-LV" altLang="lv-LV" sz="1600">
                <a:latin typeface="Arial" charset="0"/>
              </a:rPr>
              <a:t>?</a:t>
            </a:r>
            <a:endParaRPr lang="en-US" altLang="lv-LV" sz="1600">
              <a:latin typeface="Arial" charset="0"/>
            </a:endParaRPr>
          </a:p>
        </p:txBody>
      </p:sp>
      <p:sp>
        <p:nvSpPr>
          <p:cNvPr id="23559" name="AutoShape 11"/>
          <p:cNvSpPr>
            <a:spLocks noChangeArrowheads="1"/>
          </p:cNvSpPr>
          <p:nvPr/>
        </p:nvSpPr>
        <p:spPr bwMode="auto">
          <a:xfrm>
            <a:off x="5457825" y="609600"/>
            <a:ext cx="2238375" cy="827088"/>
          </a:xfrm>
          <a:prstGeom prst="cloudCallout">
            <a:avLst>
              <a:gd name="adj1" fmla="val 1120"/>
              <a:gd name="adj2" fmla="val 160069"/>
            </a:avLst>
          </a:prstGeom>
          <a:noFill/>
          <a:ln w="254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464" tIns="41232" rIns="82464" bIns="41232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2000">
                <a:latin typeface="Arial" charset="0"/>
              </a:rPr>
              <a:t>Patīk un apbrīno</a:t>
            </a:r>
            <a:endParaRPr lang="en-US" altLang="lv-LV" sz="2000">
              <a:latin typeface="Arial" charset="0"/>
            </a:endParaRPr>
          </a:p>
        </p:txBody>
      </p:sp>
      <p:sp>
        <p:nvSpPr>
          <p:cNvPr id="23560" name="AutoShape 12"/>
          <p:cNvSpPr>
            <a:spLocks noChangeArrowheads="1"/>
          </p:cNvSpPr>
          <p:nvPr/>
        </p:nvSpPr>
        <p:spPr bwMode="auto">
          <a:xfrm>
            <a:off x="3805238" y="4738688"/>
            <a:ext cx="2671762" cy="962025"/>
          </a:xfrm>
          <a:prstGeom prst="cloudCallout">
            <a:avLst>
              <a:gd name="adj1" fmla="val 29796"/>
              <a:gd name="adj2" fmla="val -106602"/>
            </a:avLst>
          </a:prstGeom>
          <a:noFill/>
          <a:ln w="254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464" tIns="41232" rIns="82464" bIns="41232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2000">
                <a:latin typeface="Arial" charset="0"/>
              </a:rPr>
              <a:t>Norādījumi atbalstītājiem</a:t>
            </a:r>
            <a:endParaRPr lang="en-US" altLang="lv-LV" sz="2000">
              <a:latin typeface="Arial" charset="0"/>
            </a:endParaRPr>
          </a:p>
        </p:txBody>
      </p:sp>
      <p:sp>
        <p:nvSpPr>
          <p:cNvPr id="23561" name="AutoShape 13"/>
          <p:cNvSpPr>
            <a:spLocks noChangeArrowheads="1"/>
          </p:cNvSpPr>
          <p:nvPr/>
        </p:nvSpPr>
        <p:spPr bwMode="auto">
          <a:xfrm>
            <a:off x="5062538" y="5700713"/>
            <a:ext cx="3090862" cy="827087"/>
          </a:xfrm>
          <a:prstGeom prst="cloudCallout">
            <a:avLst>
              <a:gd name="adj1" fmla="val 4074"/>
              <a:gd name="adj2" fmla="val -177778"/>
            </a:avLst>
          </a:prstGeom>
          <a:noFill/>
          <a:ln w="254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464" tIns="41232" rIns="82464" bIns="41232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2000">
                <a:latin typeface="Arial" charset="0"/>
              </a:rPr>
              <a:t>Atbalstītāju īpašības</a:t>
            </a:r>
            <a:endParaRPr lang="en-US" altLang="lv-LV" sz="2000">
              <a:latin typeface="Arial" charset="0"/>
            </a:endParaRPr>
          </a:p>
        </p:txBody>
      </p:sp>
      <p:sp>
        <p:nvSpPr>
          <p:cNvPr id="23562" name="AutoShape 14"/>
          <p:cNvSpPr>
            <a:spLocks noChangeArrowheads="1"/>
          </p:cNvSpPr>
          <p:nvPr/>
        </p:nvSpPr>
        <p:spPr bwMode="auto">
          <a:xfrm>
            <a:off x="6858000" y="4813300"/>
            <a:ext cx="2239963" cy="825500"/>
          </a:xfrm>
          <a:prstGeom prst="cloudCallout">
            <a:avLst>
              <a:gd name="adj1" fmla="val -19583"/>
              <a:gd name="adj2" fmla="val -121181"/>
            </a:avLst>
          </a:prstGeom>
          <a:noFill/>
          <a:ln w="254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464" tIns="41232" rIns="82464" bIns="41232"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2000">
                <a:latin typeface="Arial" charset="0"/>
              </a:rPr>
              <a:t>Kas vēl ir jāuzzina?</a:t>
            </a:r>
            <a:endParaRPr lang="en-US" altLang="lv-LV" sz="2000">
              <a:latin typeface="Arial" charset="0"/>
            </a:endParaRPr>
          </a:p>
        </p:txBody>
      </p:sp>
      <p:sp>
        <p:nvSpPr>
          <p:cNvPr id="23563" name="Line 18"/>
          <p:cNvSpPr>
            <a:spLocks noChangeShapeType="1"/>
          </p:cNvSpPr>
          <p:nvPr/>
        </p:nvSpPr>
        <p:spPr bwMode="auto">
          <a:xfrm>
            <a:off x="6210300" y="3843338"/>
            <a:ext cx="1098550" cy="0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2479" tIns="41239" rIns="82479" bIns="41239">
            <a:spAutoFit/>
          </a:bodyPr>
          <a:lstStyle/>
          <a:p>
            <a:endParaRPr lang="en-GB"/>
          </a:p>
        </p:txBody>
      </p:sp>
      <p:sp>
        <p:nvSpPr>
          <p:cNvPr id="23564" name="Line 19"/>
          <p:cNvSpPr>
            <a:spLocks noChangeShapeType="1"/>
          </p:cNvSpPr>
          <p:nvPr/>
        </p:nvSpPr>
        <p:spPr bwMode="auto">
          <a:xfrm>
            <a:off x="6280150" y="4051300"/>
            <a:ext cx="1096963" cy="0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2479" tIns="41239" rIns="82479" bIns="41239">
            <a:spAutoFit/>
          </a:bodyPr>
          <a:lstStyle/>
          <a:p>
            <a:endParaRPr lang="en-GB"/>
          </a:p>
        </p:txBody>
      </p:sp>
      <p:sp>
        <p:nvSpPr>
          <p:cNvPr id="23565" name="Line 20"/>
          <p:cNvSpPr>
            <a:spLocks noChangeShapeType="1"/>
          </p:cNvSpPr>
          <p:nvPr/>
        </p:nvSpPr>
        <p:spPr bwMode="auto">
          <a:xfrm>
            <a:off x="6210300" y="4256088"/>
            <a:ext cx="1098550" cy="0"/>
          </a:xfrm>
          <a:prstGeom prst="line">
            <a:avLst/>
          </a:prstGeom>
          <a:noFill/>
          <a:ln w="952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2479" tIns="41239" rIns="82479" bIns="41239">
            <a:spAutoFit/>
          </a:bodyPr>
          <a:lstStyle/>
          <a:p>
            <a:endParaRPr lang="en-GB"/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2971800" y="2971800"/>
            <a:ext cx="1295400" cy="715963"/>
          </a:xfrm>
          <a:prstGeom prst="rightArrow">
            <a:avLst>
              <a:gd name="adj1" fmla="val 50000"/>
              <a:gd name="adj2" fmla="val 62480"/>
            </a:avLst>
          </a:prstGeom>
          <a:noFill/>
          <a:ln w="25400" algn="ctr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479" tIns="41239" rIns="82479" bIns="41239" anchor="ctr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80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23567" name="Text Box 16"/>
          <p:cNvSpPr txBox="1">
            <a:spLocks noChangeArrowheads="1"/>
          </p:cNvSpPr>
          <p:nvPr/>
        </p:nvSpPr>
        <p:spPr bwMode="auto">
          <a:xfrm>
            <a:off x="381000" y="3276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lv-LV" altLang="lv-LV"/>
          </a:p>
        </p:txBody>
      </p:sp>
      <p:pic>
        <p:nvPicPr>
          <p:cNvPr id="2356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3" t="12321" r="6833" b="21452"/>
          <a:stretch>
            <a:fillRect/>
          </a:stretch>
        </p:blipFill>
        <p:spPr bwMode="auto">
          <a:xfrm>
            <a:off x="179388" y="2060575"/>
            <a:ext cx="266382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6674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76 4.37186E-6 L 0.15385 4.3718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lv-LV" dirty="0"/>
              <a:t>	</a:t>
            </a:r>
            <a:r>
              <a:rPr lang="lv-LV" sz="2800" dirty="0" smtClean="0"/>
              <a:t>Kā veidot  atbalsta plānus?:</a:t>
            </a:r>
            <a:endParaRPr lang="lv-LV" sz="2800" dirty="0"/>
          </a:p>
        </p:txBody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lv-LV" sz="1800" dirty="0" smtClean="0"/>
              <a:t>Vispirms definē plāna mērķi; </a:t>
            </a:r>
            <a:endParaRPr lang="lv-LV" sz="1800" dirty="0"/>
          </a:p>
          <a:p>
            <a:pPr>
              <a:defRPr/>
            </a:pPr>
            <a:r>
              <a:rPr lang="lv-LV" sz="1800" dirty="0" smtClean="0"/>
              <a:t>Plānu veido kopā ar personu, kurai plāns tiek veidots un ar tiem, kurus persona mīl un kam uzticas;</a:t>
            </a:r>
            <a:endParaRPr lang="lv-LV" sz="1800" dirty="0"/>
          </a:p>
          <a:p>
            <a:pPr>
              <a:defRPr/>
            </a:pPr>
            <a:r>
              <a:rPr lang="lv-LV" sz="1800" dirty="0" smtClean="0"/>
              <a:t>Izmantojot uz personu vērstās plānošanas metodes un plāna veidlapu;</a:t>
            </a:r>
            <a:endParaRPr lang="lv-LV" sz="1800" dirty="0"/>
          </a:p>
          <a:p>
            <a:pPr>
              <a:defRPr/>
            </a:pPr>
            <a:r>
              <a:rPr lang="lv-LV" sz="1800" dirty="0" smtClean="0"/>
              <a:t>Var tikt izveidoti vairāku sanāksmju vai attālinātu sarunu laikā;</a:t>
            </a:r>
          </a:p>
          <a:p>
            <a:pPr>
              <a:defRPr/>
            </a:pPr>
            <a:r>
              <a:rPr lang="lv-LV" sz="1800" dirty="0" smtClean="0"/>
              <a:t>Var tikt veikta ar</a:t>
            </a:r>
            <a:r>
              <a:rPr lang="en-US" sz="1800" dirty="0" smtClean="0"/>
              <a:t> </a:t>
            </a:r>
            <a:r>
              <a:rPr lang="en-US" sz="1800" dirty="0" err="1" smtClean="0"/>
              <a:t>pl</a:t>
            </a:r>
            <a:r>
              <a:rPr lang="lv-LV" sz="1800" dirty="0" err="1" smtClean="0"/>
              <a:t>ānošanas</a:t>
            </a:r>
            <a:r>
              <a:rPr lang="lv-LV" sz="1800" dirty="0" smtClean="0"/>
              <a:t> </a:t>
            </a:r>
            <a:r>
              <a:rPr lang="en-US" sz="1800" dirty="0" err="1" smtClean="0"/>
              <a:t>koordinatora</a:t>
            </a:r>
            <a:r>
              <a:rPr lang="en-US" sz="1800" dirty="0" smtClean="0"/>
              <a:t> pal</a:t>
            </a:r>
            <a:r>
              <a:rPr lang="lv-LV" sz="1800" dirty="0" smtClean="0"/>
              <a:t>īdzību;</a:t>
            </a:r>
            <a:r>
              <a:rPr lang="en-US" sz="1800" dirty="0" smtClean="0"/>
              <a:t> </a:t>
            </a:r>
            <a:endParaRPr lang="lv-LV" sz="1800" dirty="0"/>
          </a:p>
          <a:p>
            <a:pPr>
              <a:defRPr/>
            </a:pPr>
            <a:r>
              <a:rPr lang="lv-LV" sz="1800" dirty="0" smtClean="0"/>
              <a:t>Var būt nepieciešama plāna turpmāka pārskatīšana un izmaiņu veikšana;</a:t>
            </a:r>
          </a:p>
          <a:p>
            <a:pPr>
              <a:defRPr/>
            </a:pPr>
            <a:r>
              <a:rPr lang="lv-LV" sz="1800" dirty="0" smtClean="0"/>
              <a:t>Pilnā plāna izveides rezultātā: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lv-LV" sz="1800" dirty="0" smtClean="0"/>
              <a:t>1) tiek sagatavots 1 lapas apraksts, ko izmantot saziņā ar trešajām personām;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lv-LV" sz="1800" dirty="0" smtClean="0"/>
              <a:t>2) 1 lapas apraksts tiek papildināts ar sadaļu par </a:t>
            </a:r>
            <a:r>
              <a:rPr lang="lv-LV" sz="1800" dirty="0" err="1" smtClean="0"/>
              <a:t>ZELDAs</a:t>
            </a:r>
            <a:r>
              <a:rPr lang="lv-LV" sz="1800" dirty="0" smtClean="0"/>
              <a:t> kā atbalsta sniedzēja lomu – kurās jomās un kāds atbalsts tiek nodrošināts.</a:t>
            </a:r>
            <a:endParaRPr lang="lv-LV" sz="1800" dirty="0"/>
          </a:p>
        </p:txBody>
      </p:sp>
    </p:spTree>
    <p:extLst>
      <p:ext uri="{BB962C8B-B14F-4D97-AF65-F5344CB8AC3E}">
        <p14:creationId xmlns:p14="http://schemas.microsoft.com/office/powerpoint/2010/main" val="3109344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/>
              <a:t>Kur plānu var izmantot?</a:t>
            </a:r>
            <a:r>
              <a:rPr lang="en-US" smtClean="0"/>
              <a:t>:</a:t>
            </a:r>
            <a:endParaRPr lang="lv-LV" smtClean="0"/>
          </a:p>
        </p:txBody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lv-LV" sz="2400" b="1" dirty="0" smtClean="0"/>
              <a:t>Pilnais plāns</a:t>
            </a:r>
            <a:r>
              <a:rPr lang="en-US" sz="2400" b="1" dirty="0" smtClean="0"/>
              <a:t>:</a:t>
            </a:r>
            <a:endParaRPr lang="en-US" sz="2400" b="1" dirty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lv-LV" sz="2400" dirty="0" smtClean="0"/>
              <a:t>Visās situācijās, kur ir vajadzīgas izmaiņas/pāreja vai lēmums personas dzīvē;</a:t>
            </a:r>
            <a:endParaRPr lang="en-US" sz="2400" dirty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lv-LV" sz="2400" dirty="0" smtClean="0"/>
              <a:t>Gadījumos, kur sabiedrībā balstītas aprūpes speciālistu vai ģimenes  veiktais atbalsts jāoptimizē vai jāreorganizē. </a:t>
            </a:r>
          </a:p>
          <a:p>
            <a:pPr marL="109537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endParaRPr lang="lv-LV" sz="2400" dirty="0" smtClean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lv-LV" sz="2400" b="1" dirty="0" smtClean="0"/>
              <a:t>Vienas lapas plāns</a:t>
            </a:r>
            <a:r>
              <a:rPr lang="en-US" sz="2400" b="1" dirty="0" smtClean="0"/>
              <a:t>:</a:t>
            </a:r>
            <a:endParaRPr lang="en-US" sz="24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- </a:t>
            </a:r>
            <a:r>
              <a:rPr lang="lv-LV" sz="2400" dirty="0" smtClean="0"/>
              <a:t>Kad personas dzīvē tiek iesaistīts jaunu speciālists/ vietējās kopienas pārstāvis/ brīvprātīgais.</a:t>
            </a:r>
            <a:endParaRPr lang="lv-LV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3700" dirty="0" smtClean="0"/>
              <a:t>Kā mēs izmantojam plānus </a:t>
            </a:r>
            <a:br>
              <a:rPr lang="lv-LV" sz="3700" dirty="0" smtClean="0"/>
            </a:br>
            <a:r>
              <a:rPr lang="lv-LV" sz="3700" dirty="0" smtClean="0"/>
              <a:t>RC ZELDA</a:t>
            </a:r>
            <a:r>
              <a:rPr lang="en-US" sz="3700" dirty="0" smtClean="0"/>
              <a:t>:</a:t>
            </a:r>
            <a:endParaRPr lang="lv-LV" sz="3700" dirty="0" smtClean="0"/>
          </a:p>
        </p:txBody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Plānu sastāda kopā ar personu/ģimeni un visiem tiek izsniegta kopija. </a:t>
            </a:r>
          </a:p>
          <a:p>
            <a:r>
              <a:rPr lang="lv-LV" dirty="0" smtClean="0"/>
              <a:t>Plāns nav konstants, bet var tikt mainīts atbilstoši tam kā mainās mērķi un tiek izpildīti uzdevumi. </a:t>
            </a:r>
          </a:p>
          <a:p>
            <a:r>
              <a:rPr lang="lv-LV" dirty="0" smtClean="0"/>
              <a:t>Plāns ir pielāgots specifiskajam RC ZELDA mērķim (mēs esam iekļāvuši atsevišķu sadaļu par jomām, kurās ZELDA sniedz atbalstu lēmumu pieņemšanā, piemēram, par juridisko palīdzību, sabiedrības atbalstu utt.)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lv-LV" sz="3700" dirty="0" smtClean="0">
                <a:effectLst/>
              </a:rPr>
              <a:t>Biežākie plānu mērķi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lv-LV" altLang="lv-LV" sz="2300" smtClean="0"/>
              <a:t>Vizītes plānošana pie ārsta (zobārsta)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sz="2300" smtClean="0"/>
              <a:t>Uzlabot ģimenes saskarsmi ar dienas aprūpes centra darbiniekiem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sz="2300" smtClean="0"/>
              <a:t>Atrast arodizglītības iespējas personai ar garīga rakstura traucējumiem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sz="2300" smtClean="0"/>
              <a:t>Paplašināt personas ar garīga rakstura traucējumiem atbalsta tīklu 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sz="2300" smtClean="0"/>
              <a:t>Palīdzēt uzlabot pašas personas un viņa/viņas sadzīves apstākļus </a:t>
            </a:r>
          </a:p>
          <a:p>
            <a:pPr eaLnBrk="1" hangingPunct="1">
              <a:lnSpc>
                <a:spcPct val="90000"/>
              </a:lnSpc>
            </a:pPr>
            <a:r>
              <a:rPr lang="lv-LV" altLang="lv-LV" sz="2300" smtClean="0"/>
              <a:t>Tuvinieku nāves gadījumā pasargāt no krāpšanas gadījumiem un nodrošināt finanšu plānošanu</a:t>
            </a:r>
          </a:p>
        </p:txBody>
      </p:sp>
    </p:spTree>
    <p:extLst>
      <p:ext uri="{BB962C8B-B14F-4D97-AF65-F5344CB8AC3E}">
        <p14:creationId xmlns:p14="http://schemas.microsoft.com/office/powerpoint/2010/main" val="3071711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 smtClean="0"/>
              <a:t>RC ZELDA tiešā atbalsta saņēmēji: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lv-LV" b="1" dirty="0" smtClean="0"/>
              <a:t>28 personas </a:t>
            </a:r>
            <a:r>
              <a:rPr lang="lv-LV" dirty="0" smtClean="0"/>
              <a:t>(8 siev.; 20 – vīr.); 14 - INT. </a:t>
            </a:r>
            <a:r>
              <a:rPr lang="lv-LV" dirty="0" err="1"/>
              <a:t>a</a:t>
            </a:r>
            <a:r>
              <a:rPr lang="lv-LV" dirty="0" err="1" smtClean="0"/>
              <a:t>tt.tr</a:t>
            </a:r>
            <a:r>
              <a:rPr lang="lv-LV" dirty="0" smtClean="0"/>
              <a:t>.; 13 – PS; 1-UT </a:t>
            </a:r>
          </a:p>
          <a:p>
            <a:pPr marL="109537" indent="0">
              <a:buNone/>
            </a:pPr>
            <a:r>
              <a:rPr lang="lv-LV" dirty="0" smtClean="0"/>
              <a:t>– 4 no Zemgales; 3 no Latgales; 5 no Vidzemes; 16 no Rīgas.</a:t>
            </a:r>
          </a:p>
          <a:p>
            <a:pPr marL="109537" indent="0">
              <a:buNone/>
            </a:pPr>
            <a:r>
              <a:rPr lang="lv-LV" dirty="0" smtClean="0"/>
              <a:t>- </a:t>
            </a:r>
            <a:r>
              <a:rPr lang="lv-LV" dirty="0"/>
              <a:t>7</a:t>
            </a:r>
            <a:r>
              <a:rPr lang="lv-LV" dirty="0" smtClean="0"/>
              <a:t> dzīvo valsts sociālās aprūpes institūcijā;</a:t>
            </a:r>
          </a:p>
          <a:p>
            <a:pPr marL="109537" indent="0">
              <a:buNone/>
            </a:pPr>
            <a:r>
              <a:rPr lang="lv-LV" dirty="0" smtClean="0"/>
              <a:t>- 10 dzīvo ar vecākiem (1 atgriezies no VSAC)</a:t>
            </a:r>
          </a:p>
          <a:p>
            <a:pPr marL="109537" indent="0">
              <a:buNone/>
            </a:pPr>
            <a:r>
              <a:rPr lang="lv-LV" dirty="0" smtClean="0"/>
              <a:t>- 4 dzīvo grupu dzīvokļos/centrā jaunajām māmiņām (2 atgriezušies no VSAC)</a:t>
            </a:r>
          </a:p>
          <a:p>
            <a:pPr marL="109537" indent="0">
              <a:buNone/>
            </a:pPr>
            <a:r>
              <a:rPr lang="lv-LV" dirty="0" smtClean="0"/>
              <a:t>- 7 dzīvo patstāvīgu dzīvi (2 atgriezušies no VSAC)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876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dirty="0" smtClean="0"/>
              <a:t>Daži lēmumu piemēri (kādos bijis nepieciešams atbalsts) I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4882356"/>
          </a:xfrm>
        </p:spPr>
        <p:txBody>
          <a:bodyPr/>
          <a:lstStyle/>
          <a:p>
            <a:pPr marL="452437" indent="-342900">
              <a:buAutoNum type="arabicParenR"/>
            </a:pPr>
            <a:r>
              <a:rPr lang="lv-LV" sz="1800" dirty="0" smtClean="0"/>
              <a:t>Juridiskā joma:</a:t>
            </a:r>
          </a:p>
          <a:p>
            <a:pPr>
              <a:buFontTx/>
              <a:buChar char="-"/>
            </a:pPr>
            <a:r>
              <a:rPr lang="lv-LV" sz="1800" dirty="0" smtClean="0"/>
              <a:t>Iesniegumu; pieteikumu sagatavošana;</a:t>
            </a:r>
          </a:p>
          <a:p>
            <a:pPr>
              <a:buFontTx/>
              <a:buChar char="-"/>
            </a:pPr>
            <a:r>
              <a:rPr lang="lv-LV" sz="1800" dirty="0" smtClean="0"/>
              <a:t>Iepazīšanās ar dokumentiem;</a:t>
            </a:r>
          </a:p>
          <a:p>
            <a:pPr>
              <a:buFontTx/>
              <a:buChar char="-"/>
            </a:pPr>
            <a:r>
              <a:rPr lang="lv-LV" sz="1800" dirty="0" smtClean="0"/>
              <a:t>Pieteikumu tiesai sagatavošana;</a:t>
            </a:r>
          </a:p>
          <a:p>
            <a:pPr>
              <a:buFontTx/>
              <a:buChar char="-"/>
            </a:pPr>
            <a:r>
              <a:rPr lang="lv-LV" sz="1800" dirty="0" smtClean="0"/>
              <a:t>Palīdzība dokumentu nomainīšanā (Invaliditātes apliecība, velosipēdista apliecība);</a:t>
            </a:r>
          </a:p>
          <a:p>
            <a:pPr>
              <a:buFontTx/>
              <a:buChar char="-"/>
            </a:pPr>
            <a:r>
              <a:rPr lang="lv-LV" sz="1800" dirty="0" smtClean="0"/>
              <a:t>Rīcībspējas pārskatīšana/atjaunošana;</a:t>
            </a:r>
          </a:p>
          <a:p>
            <a:pPr>
              <a:buFontTx/>
              <a:buChar char="-"/>
            </a:pPr>
            <a:r>
              <a:rPr lang="lv-LV" sz="1800" dirty="0" smtClean="0"/>
              <a:t>Atbalsts cietušajiem, komunicējot ar policiju;</a:t>
            </a:r>
          </a:p>
          <a:p>
            <a:pPr>
              <a:buFontTx/>
              <a:buChar char="-"/>
            </a:pPr>
            <a:r>
              <a:rPr lang="lv-LV" sz="1800" dirty="0" smtClean="0"/>
              <a:t>Darba tiesību īstenošana (komunikācija ar darba devēju)</a:t>
            </a:r>
          </a:p>
          <a:p>
            <a:pPr marL="109537" indent="0">
              <a:buNone/>
            </a:pPr>
            <a:endParaRPr lang="lv-LV" sz="1800" dirty="0"/>
          </a:p>
          <a:p>
            <a:pPr marL="109537" indent="0">
              <a:buNone/>
            </a:pPr>
            <a:r>
              <a:rPr lang="lv-LV" sz="1800" dirty="0" smtClean="0"/>
              <a:t>2) Finanšu joma:</a:t>
            </a:r>
          </a:p>
          <a:p>
            <a:pPr>
              <a:buFontTx/>
              <a:buChar char="-"/>
            </a:pPr>
            <a:r>
              <a:rPr lang="lv-LV" sz="1800" dirty="0" smtClean="0"/>
              <a:t>Iesniegumu sagatavošana policijai par ļaunprātīgu izmantošanu (kredīti citas personas vajadzībām);</a:t>
            </a:r>
          </a:p>
          <a:p>
            <a:pPr>
              <a:buFontTx/>
              <a:buChar char="-"/>
            </a:pPr>
            <a:r>
              <a:rPr lang="lv-LV" sz="1800" dirty="0" smtClean="0"/>
              <a:t>Komunikācija ar pašvaldību par nodokļu parādiem;</a:t>
            </a:r>
          </a:p>
          <a:p>
            <a:pPr>
              <a:buFontTx/>
              <a:buChar char="-"/>
            </a:pPr>
            <a:r>
              <a:rPr lang="lv-LV" sz="1800" dirty="0" smtClean="0"/>
              <a:t>Mācīšanās plānot ikdienas budžetu;</a:t>
            </a:r>
          </a:p>
          <a:p>
            <a:pPr>
              <a:buFontTx/>
              <a:buChar char="-"/>
            </a:pPr>
            <a:r>
              <a:rPr lang="lv-LV" sz="1800" dirty="0" smtClean="0"/>
              <a:t>Mācīšanās skaitīt</a:t>
            </a:r>
          </a:p>
          <a:p>
            <a:pPr marL="109537" indent="0">
              <a:buNone/>
            </a:pPr>
            <a:endParaRPr lang="lv-LV" sz="1800" dirty="0"/>
          </a:p>
        </p:txBody>
      </p:sp>
    </p:spTree>
    <p:extLst>
      <p:ext uri="{BB962C8B-B14F-4D97-AF65-F5344CB8AC3E}">
        <p14:creationId xmlns:p14="http://schemas.microsoft.com/office/powerpoint/2010/main" val="2488308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dirty="0"/>
              <a:t>Daži lēmumu piemēri (kādos bijis nepieciešams atbalsts</a:t>
            </a:r>
            <a:r>
              <a:rPr lang="lv-LV" sz="2000" dirty="0" smtClean="0"/>
              <a:t>) II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026372"/>
          </a:xfrm>
        </p:spPr>
        <p:txBody>
          <a:bodyPr/>
          <a:lstStyle/>
          <a:p>
            <a:pPr marL="109537" indent="0">
              <a:buNone/>
            </a:pPr>
            <a:r>
              <a:rPr lang="lv-LV" sz="1800" dirty="0"/>
              <a:t>3) Ikdienas dzīves prasmju </a:t>
            </a:r>
            <a:r>
              <a:rPr lang="lv-LV" sz="1800" dirty="0" smtClean="0"/>
              <a:t>joma:</a:t>
            </a:r>
          </a:p>
          <a:p>
            <a:pPr>
              <a:buFontTx/>
              <a:buChar char="-"/>
            </a:pPr>
            <a:r>
              <a:rPr lang="lv-LV" sz="1800" dirty="0" smtClean="0"/>
              <a:t>Komunikācija &amp; ēdienu gatavošanu;</a:t>
            </a:r>
          </a:p>
          <a:p>
            <a:pPr>
              <a:buFontTx/>
              <a:buChar char="-"/>
            </a:pPr>
            <a:r>
              <a:rPr lang="lv-LV" sz="1800" dirty="0" smtClean="0"/>
              <a:t>Komunikācija ar aprūpes iestādes darbiniekiem;</a:t>
            </a:r>
          </a:p>
          <a:p>
            <a:pPr>
              <a:buFontTx/>
              <a:buChar char="-"/>
            </a:pPr>
            <a:r>
              <a:rPr lang="lv-LV" sz="1800" dirty="0" smtClean="0"/>
              <a:t>Prasmju apguve (lasītprasme; rakstītprasme; valodas; iemācīties rakstīt savu vārdu/uzvārdu);</a:t>
            </a:r>
          </a:p>
          <a:p>
            <a:pPr>
              <a:buFontTx/>
              <a:buChar char="-"/>
            </a:pPr>
            <a:r>
              <a:rPr lang="lv-LV" sz="1800" dirty="0" smtClean="0"/>
              <a:t>Dzīves vietas maiņa (piemērota specializēta pakalpojuma atrašana)</a:t>
            </a:r>
          </a:p>
          <a:p>
            <a:pPr>
              <a:buFontTx/>
              <a:buChar char="-"/>
            </a:pPr>
            <a:r>
              <a:rPr lang="lv-LV" sz="1800" dirty="0" smtClean="0"/>
              <a:t>Regulārs psiholoģiskais atbalsts;</a:t>
            </a:r>
          </a:p>
          <a:p>
            <a:pPr>
              <a:buFontTx/>
              <a:buChar char="-"/>
            </a:pPr>
            <a:r>
              <a:rPr lang="lv-LV" sz="1800" dirty="0" smtClean="0"/>
              <a:t>Izglītības iespēju izpēte; atbalsts valodu, fizikas apguvē;</a:t>
            </a:r>
          </a:p>
          <a:p>
            <a:pPr>
              <a:buFontTx/>
              <a:buChar char="-"/>
            </a:pPr>
            <a:r>
              <a:rPr lang="lv-LV" sz="1800" dirty="0" smtClean="0"/>
              <a:t>Komunikācija ar ģimeni;</a:t>
            </a:r>
          </a:p>
          <a:p>
            <a:pPr>
              <a:buFontTx/>
              <a:buChar char="-"/>
            </a:pPr>
            <a:r>
              <a:rPr lang="lv-LV" sz="1800" dirty="0" smtClean="0"/>
              <a:t>Darba meklēšana, komunikācija ar NVA</a:t>
            </a:r>
          </a:p>
          <a:p>
            <a:pPr marL="109537" indent="0">
              <a:buNone/>
            </a:pPr>
            <a:endParaRPr lang="lv-LV" sz="1800" dirty="0"/>
          </a:p>
          <a:p>
            <a:pPr marL="109537" indent="0">
              <a:buNone/>
            </a:pPr>
            <a:r>
              <a:rPr lang="lv-LV" sz="1800" dirty="0" smtClean="0"/>
              <a:t>4) Veselības aprūpes jautājumi (līdz ārsta kabinetam)</a:t>
            </a:r>
          </a:p>
          <a:p>
            <a:pPr>
              <a:buFontTx/>
              <a:buChar char="-"/>
            </a:pPr>
            <a:r>
              <a:rPr lang="lv-LV" sz="1800" dirty="0" smtClean="0"/>
              <a:t>Komunikācija ar psihiatru;</a:t>
            </a:r>
          </a:p>
          <a:p>
            <a:pPr>
              <a:buFontTx/>
              <a:buChar char="-"/>
            </a:pPr>
            <a:r>
              <a:rPr lang="lv-LV" sz="1800" dirty="0" smtClean="0"/>
              <a:t>Speciālista atrašana (valsts apmaksāts ginekologs);</a:t>
            </a:r>
          </a:p>
          <a:p>
            <a:pPr>
              <a:buFontTx/>
              <a:buChar char="-"/>
            </a:pPr>
            <a:r>
              <a:rPr lang="lv-LV" sz="1800" dirty="0" smtClean="0"/>
              <a:t>- komunikācija ar Nacionālo veselības dienestu par kompensējamiem medikamentiem;</a:t>
            </a:r>
          </a:p>
          <a:p>
            <a:pPr>
              <a:buFontTx/>
              <a:buChar char="-"/>
            </a:pPr>
            <a:r>
              <a:rPr lang="lv-LV" sz="1800" dirty="0" smtClean="0"/>
              <a:t>- psiholoģiskais atbalsts, personai esot psihiatriskajā slimnīcā</a:t>
            </a:r>
            <a:endParaRPr lang="en-GB" sz="1800" dirty="0"/>
          </a:p>
          <a:p>
            <a:pPr marL="109537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5737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Ir mainījusies izpratne par cilvēkiem ar garīga rakstura traucējumiem: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lv-LV" dirty="0" smtClean="0"/>
              <a:t>Nav nepieciešams pasargāt no dzīves, atņemot rīcībspēju un aizvietojot lēmumu pieņemšanu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lv-LV" dirty="0" smtClean="0"/>
              <a:t>Jāsniedz atbalsts, lai cilvēks pats varētu pieņemt lēmumus un īstenotu savas tiesības 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lv-LV" dirty="0" smtClean="0"/>
              <a:t>Kļūdīties ir cilvēcīgi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lv-LV" dirty="0" smtClean="0"/>
              <a:t>Rīcībspējas ierobežošana neatrisina jautājumus par personas nākotni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lv-LV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b="1" dirty="0" smtClean="0"/>
              <a:t>Projekta mērķis: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lv-LV" dirty="0" smtClean="0"/>
              <a:t>Ieviest ANO Konvencijai par personu ar invaliditāti tiesībām atbilstošu alternatīvu mehānismu rīcībspējas ierobežošanai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lv-LV" dirty="0" smtClean="0"/>
              <a:t>Sniegt personai ar garīga rakstura traucējumiem atbalstu lēmumu pieņemšanas procesā, saglabājot pilnu rīcībspēju</a:t>
            </a:r>
          </a:p>
          <a:p>
            <a:pPr marL="393192" lvl="1" indent="0" fontAlgn="auto">
              <a:spcBef>
                <a:spcPts val="324"/>
              </a:spcBef>
              <a:spcAft>
                <a:spcPts val="0"/>
              </a:spcAft>
              <a:buNone/>
              <a:defRPr/>
            </a:pPr>
            <a:endParaRPr lang="lv-LV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sz="2400" dirty="0" smtClean="0"/>
              <a:t>Projekta īstenošanas periods: no 01.09.2014. – 30.04.2016.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Projekta mērķis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38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Ko esam mācījušies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1800" b="1" dirty="0" smtClean="0"/>
              <a:t>Cilvēku nevar atklāt/novērtēt/izprast, kāds atbalsts viņam nepieciešams pāris minūšu laikā – kontakta izveide prasa laiku un uzticības pilnu attiecību veidošana vēl ilgāku laiku;</a:t>
            </a:r>
          </a:p>
          <a:p>
            <a:pPr marL="109537" indent="0">
              <a:buNone/>
            </a:pPr>
            <a:endParaRPr lang="lv-LV" sz="1800" dirty="0" smtClean="0"/>
          </a:p>
          <a:p>
            <a:r>
              <a:rPr lang="lv-LV" sz="1800" b="1" dirty="0" smtClean="0"/>
              <a:t>Plāns nav statisks</a:t>
            </a:r>
            <a:r>
              <a:rPr lang="lv-LV" sz="1800" dirty="0" smtClean="0"/>
              <a:t>, caur personas jauniem dzīves notikumiem, slimības paasinājumiem </a:t>
            </a:r>
            <a:r>
              <a:rPr lang="lv-LV" sz="1800" b="1" dirty="0" smtClean="0"/>
              <a:t>mēs atklājam jaunas atbalstāmās personības nianses, kas būtiski var mainīt gan plānu, gan atbalsta sniegšanas apjomu/jomas</a:t>
            </a:r>
            <a:r>
              <a:rPr lang="lv-LV" sz="1800" dirty="0" smtClean="0"/>
              <a:t>.</a:t>
            </a:r>
          </a:p>
          <a:p>
            <a:endParaRPr lang="lv-LV" sz="1800" dirty="0"/>
          </a:p>
          <a:p>
            <a:r>
              <a:rPr lang="lv-LV" sz="1800" dirty="0" smtClean="0"/>
              <a:t>Personām ar GRT (īpaši institūciju iemītniekiem) ir ļoti ierobežots dabiskā atbalsta loks (bieži vien nav tuvinieku, draugu) – tāpēc ir </a:t>
            </a:r>
            <a:r>
              <a:rPr lang="lv-LV" sz="1800" b="1" dirty="0" smtClean="0"/>
              <a:t>jāmeklē veidi kā veidot atbalsta loku </a:t>
            </a:r>
            <a:r>
              <a:rPr lang="lv-LV" sz="1800" dirty="0" smtClean="0"/>
              <a:t>– caur hobiju izzināšanu, pasākumiem – iepazīstināšanu ar vienaudžiem, brīvprātīgajiem, u.c.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259881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Ko esam mācījušies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000" b="1" dirty="0" smtClean="0"/>
              <a:t>Institūciju personāls ļoti reti būs nozīmīgas, </a:t>
            </a:r>
            <a:r>
              <a:rPr lang="lv-LV" sz="2000" b="1" dirty="0" err="1" smtClean="0"/>
              <a:t>drošticamas</a:t>
            </a:r>
            <a:r>
              <a:rPr lang="lv-LV" sz="2000" b="1" dirty="0" smtClean="0"/>
              <a:t> informācijas sniedzējs</a:t>
            </a:r>
            <a:r>
              <a:rPr lang="lv-LV" sz="2000" dirty="0" smtClean="0"/>
              <a:t>, </a:t>
            </a:r>
            <a:r>
              <a:rPr lang="lv-LV" sz="2000" b="1" dirty="0" smtClean="0"/>
              <a:t>jo iemītnieki tiek skatīti caur savu aizspriedumu prizmu</a:t>
            </a:r>
            <a:r>
              <a:rPr lang="lv-LV" sz="2000" dirty="0" smtClean="0"/>
              <a:t> (tāpēc svarīgi 3 jautājumu metode, lai vērtēšanā iesaistītu tikai tos, kam cilvēks tiešām rūp).</a:t>
            </a:r>
          </a:p>
          <a:p>
            <a:pPr marL="109537" indent="0">
              <a:buNone/>
            </a:pPr>
            <a:endParaRPr lang="lv-LV" sz="2000" dirty="0" smtClean="0"/>
          </a:p>
          <a:p>
            <a:r>
              <a:rPr lang="lv-LV" sz="2000" b="1" dirty="0" smtClean="0"/>
              <a:t>Ne visiem institūciju klientiem ir piemēroti standarta risinājumi (</a:t>
            </a:r>
            <a:r>
              <a:rPr lang="lv-LV" sz="2000" b="1" dirty="0" err="1" smtClean="0"/>
              <a:t>piem.grupu</a:t>
            </a:r>
            <a:r>
              <a:rPr lang="lv-LV" sz="2000" b="1" dirty="0" smtClean="0"/>
              <a:t> dzīvokļi). </a:t>
            </a:r>
            <a:r>
              <a:rPr lang="lv-LV" sz="2000" dirty="0" smtClean="0"/>
              <a:t>Piemēram, Artis vēlas dzīvot ģimenē, kas viņu pieņemtu kā savējo; Viktorijai ar mazuli arī būtu vajadzīga atbalsta ģimene (būtu vajadzīgas audžuģimenes pieaugušajiem).</a:t>
            </a:r>
          </a:p>
          <a:p>
            <a:endParaRPr lang="lv-LV" sz="2000" dirty="0"/>
          </a:p>
          <a:p>
            <a:r>
              <a:rPr lang="lv-LV" sz="2000" b="1" dirty="0" smtClean="0"/>
              <a:t>Uz personu vērstā domāšana ikdienā mums palīdzējusi labāk saprast mūsu cilvēkus, kuriem sniedzam atbalstu un arī izvairīties no kļūdainu padomu sniegšanas.</a:t>
            </a:r>
            <a:endParaRPr lang="lv-LV" sz="2000" dirty="0" smtClean="0"/>
          </a:p>
        </p:txBody>
      </p:sp>
    </p:spTree>
    <p:extLst>
      <p:ext uri="{BB962C8B-B14F-4D97-AF65-F5344CB8AC3E}">
        <p14:creationId xmlns:p14="http://schemas.microsoft.com/office/powerpoint/2010/main" val="3227674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 smtClean="0"/>
              <a:t>Maikls Bahs (Kanāda) par atbalstīto </a:t>
            </a:r>
            <a:r>
              <a:rPr lang="lv-LV" sz="2800" dirty="0" err="1" smtClean="0"/>
              <a:t>lemtspēju</a:t>
            </a:r>
            <a:r>
              <a:rPr lang="lv-LV" sz="2800" dirty="0" smtClean="0"/>
              <a:t>:</a:t>
            </a:r>
            <a:endParaRPr lang="lv-LV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endParaRPr lang="lv-LV" dirty="0" smtClean="0"/>
          </a:p>
          <a:p>
            <a:pPr marL="109537" indent="0">
              <a:buNone/>
            </a:pPr>
            <a:endParaRPr lang="lv-LV" dirty="0"/>
          </a:p>
          <a:p>
            <a:pPr marL="109537" indent="0">
              <a:buNone/>
            </a:pPr>
            <a:r>
              <a:rPr lang="lv-LV" dirty="0">
                <a:hlinkClick r:id="rId2"/>
              </a:rPr>
              <a:t>https://</a:t>
            </a:r>
            <a:r>
              <a:rPr lang="lv-LV" dirty="0" smtClean="0">
                <a:hlinkClick r:id="rId2"/>
              </a:rPr>
              <a:t>www.youtube.com/watch?v=JrZlNQC6oRs</a:t>
            </a:r>
            <a:r>
              <a:rPr lang="lv-LV" dirty="0" smtClean="0"/>
              <a:t>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28105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2000" b="1" dirty="0" smtClean="0">
                <a:latin typeface="Arial" charset="0"/>
                <a:cs typeface="Arial" charset="0"/>
              </a:rPr>
              <a:t>Paldies par uzmanību!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800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i="1" dirty="0" smtClean="0">
                <a:latin typeface="Arial" charset="0"/>
                <a:cs typeface="Arial" charset="0"/>
              </a:rPr>
              <a:t>Ieva Leimane-</a:t>
            </a:r>
            <a:r>
              <a:rPr lang="lv-LV" altLang="lv-LV" sz="1600" i="1" dirty="0" err="1" smtClean="0">
                <a:latin typeface="Arial" charset="0"/>
                <a:cs typeface="Arial" charset="0"/>
              </a:rPr>
              <a:t>Veldmeijere</a:t>
            </a:r>
            <a:r>
              <a:rPr lang="lv-LV" altLang="lv-LV" sz="1600" i="1" dirty="0" smtClean="0">
                <a:latin typeface="Arial" charset="0"/>
                <a:cs typeface="Arial" charset="0"/>
              </a:rPr>
              <a:t>  (RC ZELDA direktore) </a:t>
            </a:r>
            <a:r>
              <a:rPr lang="lv-LV" altLang="lv-LV" sz="1600" dirty="0" smtClean="0">
                <a:latin typeface="Arial" charset="0"/>
                <a:cs typeface="Arial" charset="0"/>
              </a:rPr>
              <a:t>– </a:t>
            </a:r>
            <a:r>
              <a:rPr lang="lv-LV" altLang="lv-LV" sz="1600" dirty="0" err="1" smtClean="0">
                <a:latin typeface="Arial" charset="0"/>
                <a:cs typeface="Arial" charset="0"/>
                <a:hlinkClick r:id="rId2"/>
              </a:rPr>
              <a:t>ieva@zelda.org.lv</a:t>
            </a:r>
            <a:r>
              <a:rPr lang="lv-LV" altLang="lv-LV" sz="1600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800" i="1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i="1" dirty="0" smtClean="0">
                <a:latin typeface="Arial" charset="0"/>
                <a:cs typeface="Arial" charset="0"/>
              </a:rPr>
              <a:t>Annija </a:t>
            </a:r>
            <a:r>
              <a:rPr lang="lv-LV" altLang="lv-LV" sz="1600" i="1" dirty="0" err="1" smtClean="0">
                <a:latin typeface="Arial" charset="0"/>
                <a:cs typeface="Arial" charset="0"/>
              </a:rPr>
              <a:t>Mazapša</a:t>
            </a:r>
            <a:r>
              <a:rPr lang="lv-LV" altLang="lv-LV" sz="1600" i="1" dirty="0" smtClean="0">
                <a:latin typeface="Arial" charset="0"/>
                <a:cs typeface="Arial" charset="0"/>
              </a:rPr>
              <a:t> (RC ZELDA juriste-pētniece)  </a:t>
            </a:r>
            <a:r>
              <a:rPr lang="lv-LV" altLang="lv-LV" sz="1600" dirty="0" smtClean="0">
                <a:latin typeface="Arial" charset="0"/>
                <a:cs typeface="Arial" charset="0"/>
              </a:rPr>
              <a:t>– </a:t>
            </a:r>
            <a:r>
              <a:rPr lang="lv-LV" altLang="lv-LV" sz="1600" dirty="0" err="1" smtClean="0">
                <a:latin typeface="Arial" charset="0"/>
                <a:cs typeface="Arial" charset="0"/>
                <a:hlinkClick r:id="rId3"/>
              </a:rPr>
              <a:t>annija@zelda.org.lv</a:t>
            </a:r>
            <a:r>
              <a:rPr lang="lv-LV" altLang="lv-LV" sz="1600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800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i="1" dirty="0" smtClean="0">
                <a:latin typeface="Arial" charset="0"/>
                <a:cs typeface="Arial" charset="0"/>
              </a:rPr>
              <a:t>Santa </a:t>
            </a:r>
            <a:r>
              <a:rPr lang="lv-LV" altLang="lv-LV" sz="1600" i="1" dirty="0" err="1" smtClean="0">
                <a:latin typeface="Arial" charset="0"/>
                <a:cs typeface="Arial" charset="0"/>
              </a:rPr>
              <a:t>Skirmante</a:t>
            </a:r>
            <a:r>
              <a:rPr lang="lv-LV" altLang="lv-LV" sz="1600" i="1" dirty="0" smtClean="0">
                <a:latin typeface="Arial" charset="0"/>
                <a:cs typeface="Arial" charset="0"/>
              </a:rPr>
              <a:t> (RC ZELDA juriste-pētniece</a:t>
            </a:r>
            <a:r>
              <a:rPr lang="lv-LV" altLang="lv-LV" sz="1600" dirty="0" smtClean="0">
                <a:latin typeface="Arial" charset="0"/>
                <a:cs typeface="Arial" charset="0"/>
              </a:rPr>
              <a:t>) – </a:t>
            </a:r>
            <a:r>
              <a:rPr lang="lv-LV" altLang="lv-LV" sz="1600" dirty="0" err="1" smtClean="0">
                <a:latin typeface="Arial" charset="0"/>
                <a:cs typeface="Arial" charset="0"/>
                <a:hlinkClick r:id="rId4"/>
              </a:rPr>
              <a:t>santa@zelda.org.lv</a:t>
            </a:r>
            <a:endParaRPr lang="lv-LV" altLang="lv-LV" sz="1600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600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i="1" dirty="0" smtClean="0">
                <a:latin typeface="Arial" charset="0"/>
                <a:cs typeface="Arial" charset="0"/>
              </a:rPr>
              <a:t>Aleksandra Pavlovska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dirty="0" smtClean="0">
                <a:latin typeface="Arial" charset="0"/>
                <a:cs typeface="Arial" charset="0"/>
              </a:rPr>
              <a:t>(RC ZELDA atbalsta persona-sociālā darbiniece)- </a:t>
            </a:r>
            <a:r>
              <a:rPr lang="lv-LV" altLang="lv-LV" sz="1600" dirty="0" err="1" smtClean="0">
                <a:latin typeface="Arial" charset="0"/>
                <a:cs typeface="Arial" charset="0"/>
                <a:hlinkClick r:id="rId5"/>
              </a:rPr>
              <a:t>aleksandra@zelda.org.lv</a:t>
            </a:r>
            <a:endParaRPr lang="lv-LV" altLang="lv-LV" sz="1600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60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i="1" dirty="0" smtClean="0">
                <a:latin typeface="Arial" charset="0"/>
                <a:cs typeface="Arial" charset="0"/>
              </a:rPr>
              <a:t>Ingūna Krātiņa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600" dirty="0" smtClean="0">
                <a:latin typeface="Arial" charset="0"/>
                <a:cs typeface="Arial" charset="0"/>
              </a:rPr>
              <a:t>(RC ZELDA atbalsta persona-psiholoģe konsultante – </a:t>
            </a:r>
            <a:r>
              <a:rPr lang="lv-LV" altLang="lv-LV" sz="1600" dirty="0" err="1" smtClean="0">
                <a:latin typeface="Arial" charset="0"/>
                <a:cs typeface="Arial" charset="0"/>
                <a:hlinkClick r:id="rId6"/>
              </a:rPr>
              <a:t>inguna@zelda.org.lv</a:t>
            </a:r>
            <a:r>
              <a:rPr lang="lv-LV" altLang="lv-LV" sz="1600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800" dirty="0" smtClean="0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800" dirty="0" smtClean="0">
                <a:latin typeface="Arial" charset="0"/>
                <a:cs typeface="Arial" charset="0"/>
              </a:rPr>
              <a:t>RC “ZELDA”: Mārupes iela 4-31, Rīga, LV – 1002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lv-LV" altLang="lv-LV" sz="1800" dirty="0" err="1" smtClean="0">
                <a:latin typeface="Arial" charset="0"/>
                <a:cs typeface="Arial" charset="0"/>
              </a:rPr>
              <a:t>Tālr</a:t>
            </a:r>
            <a:r>
              <a:rPr lang="lv-LV" altLang="lv-LV" sz="1800" dirty="0" smtClean="0">
                <a:latin typeface="Arial" charset="0"/>
                <a:cs typeface="Arial" charset="0"/>
              </a:rPr>
              <a:t>: 67442828; </a:t>
            </a:r>
            <a:r>
              <a:rPr lang="lv-LV" altLang="lv-LV" sz="1800" b="1" dirty="0" err="1" smtClean="0">
                <a:latin typeface="Arial" charset="0"/>
                <a:cs typeface="Arial" charset="0"/>
                <a:hlinkClick r:id="rId7"/>
              </a:rPr>
              <a:t>www.zelda.org.lv</a:t>
            </a:r>
            <a:r>
              <a:rPr lang="lv-LV" altLang="lv-LV" sz="1800" b="1" dirty="0" smtClean="0">
                <a:latin typeface="Arial" charset="0"/>
                <a:cs typeface="Arial" charset="0"/>
              </a:rPr>
              <a:t>; </a:t>
            </a:r>
            <a:r>
              <a:rPr lang="lv-LV" altLang="lv-LV" sz="1800" b="1" dirty="0" err="1" smtClean="0">
                <a:latin typeface="Arial" charset="0"/>
                <a:cs typeface="Arial" charset="0"/>
                <a:hlinkClick r:id="rId8"/>
              </a:rPr>
              <a:t>zelda@zelda.org.lv</a:t>
            </a:r>
            <a:r>
              <a:rPr lang="lv-LV" altLang="lv-LV" sz="1800" b="1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lv-LV" altLang="lv-LV" sz="1800" dirty="0" smtClean="0">
              <a:latin typeface="Arial" charset="0"/>
              <a:cs typeface="Arial" charset="0"/>
            </a:endParaRPr>
          </a:p>
          <a:p>
            <a:endParaRPr lang="lv-LV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0">
              <a:buFont typeface="Wingdings 3" pitchFamily="18" charset="2"/>
              <a:buNone/>
            </a:pPr>
            <a:r>
              <a:rPr lang="lv-LV" altLang="lv-LV" sz="1800" dirty="0" smtClean="0">
                <a:latin typeface="Arial" charset="0"/>
                <a:cs typeface="Arial" charset="0"/>
              </a:rPr>
              <a:t>1) izstrādāta atbalstītās </a:t>
            </a:r>
            <a:r>
              <a:rPr lang="lv-LV" altLang="lv-LV" sz="1800" dirty="0" err="1" smtClean="0">
                <a:latin typeface="Arial" charset="0"/>
                <a:cs typeface="Arial" charset="0"/>
              </a:rPr>
              <a:t>lemtspējas</a:t>
            </a:r>
            <a:r>
              <a:rPr lang="lv-LV" altLang="lv-LV" sz="1800" dirty="0" smtClean="0">
                <a:latin typeface="Arial" charset="0"/>
                <a:cs typeface="Arial" charset="0"/>
              </a:rPr>
              <a:t> koncepcija un priekšlikumi normatīvo aktu grozījumiem; </a:t>
            </a:r>
          </a:p>
          <a:p>
            <a:pPr marL="107950" indent="0">
              <a:buFont typeface="Wingdings 3" pitchFamily="18" charset="2"/>
              <a:buNone/>
            </a:pPr>
            <a:endParaRPr lang="lv-LV" altLang="lv-LV" sz="1800" dirty="0" smtClean="0">
              <a:latin typeface="Arial" charset="0"/>
              <a:cs typeface="Arial" charset="0"/>
            </a:endParaRPr>
          </a:p>
          <a:p>
            <a:pPr marL="107950" indent="0">
              <a:buFont typeface="Wingdings 3" pitchFamily="18" charset="2"/>
              <a:buNone/>
            </a:pPr>
            <a:r>
              <a:rPr lang="lv-LV" altLang="lv-LV" sz="1800" dirty="0" smtClean="0">
                <a:latin typeface="Arial" charset="0"/>
                <a:cs typeface="Arial" charset="0"/>
              </a:rPr>
              <a:t>2) veikta pieredzes apmaiņu ar Čehijas un Bulgārijas partneriem, kuri ieviesuši līdzīgu atbalsta pakalpojumu; </a:t>
            </a:r>
          </a:p>
          <a:p>
            <a:pPr marL="107950" indent="0">
              <a:buFont typeface="Wingdings 3" pitchFamily="18" charset="2"/>
              <a:buNone/>
            </a:pPr>
            <a:endParaRPr lang="lv-LV" altLang="lv-LV" sz="1800" dirty="0" smtClean="0">
              <a:latin typeface="Arial" charset="0"/>
              <a:cs typeface="Arial" charset="0"/>
            </a:endParaRPr>
          </a:p>
          <a:p>
            <a:pPr marL="107950" indent="0">
              <a:buFont typeface="Wingdings 3" pitchFamily="18" charset="2"/>
              <a:buNone/>
            </a:pPr>
            <a:r>
              <a:rPr lang="lv-LV" altLang="lv-LV" sz="1800" dirty="0" smtClean="0">
                <a:latin typeface="Arial" charset="0"/>
                <a:cs typeface="Arial" charset="0"/>
              </a:rPr>
              <a:t>3) sagatavoti uz personu vērstās domāšanas un plānošanas eksperti un pirmie atbalsta sniedzēji; </a:t>
            </a:r>
          </a:p>
          <a:p>
            <a:pPr marL="107950" indent="0">
              <a:buFont typeface="Wingdings 3" pitchFamily="18" charset="2"/>
              <a:buNone/>
            </a:pPr>
            <a:endParaRPr lang="lv-LV" altLang="lv-LV" sz="1800" dirty="0" smtClean="0">
              <a:latin typeface="Arial" charset="0"/>
              <a:cs typeface="Arial" charset="0"/>
            </a:endParaRPr>
          </a:p>
          <a:p>
            <a:pPr marL="107950" indent="0">
              <a:buFont typeface="Wingdings 3" pitchFamily="18" charset="2"/>
              <a:buNone/>
            </a:pPr>
            <a:r>
              <a:rPr lang="lv-LV" altLang="lv-LV" sz="1800" dirty="0" smtClean="0">
                <a:latin typeface="Arial" charset="0"/>
                <a:cs typeface="Arial" charset="0"/>
              </a:rPr>
              <a:t>4) nodrošināts tiešais atbalstu 15 mēnešu garumā lēmumu pieņemšanā </a:t>
            </a:r>
            <a:r>
              <a:rPr lang="lv-LV" altLang="lv-LV" sz="1800" b="1" dirty="0" smtClean="0">
                <a:latin typeface="Arial" charset="0"/>
                <a:cs typeface="Arial" charset="0"/>
              </a:rPr>
              <a:t>28</a:t>
            </a:r>
            <a:r>
              <a:rPr lang="lv-LV" altLang="lv-LV" sz="1800" dirty="0" smtClean="0">
                <a:latin typeface="Arial" charset="0"/>
                <a:cs typeface="Arial" charset="0"/>
              </a:rPr>
              <a:t> personām ar garīga rakstura traucējumiem un konsultatīvais atbalsts </a:t>
            </a:r>
            <a:r>
              <a:rPr lang="lv-LV" altLang="lv-LV" sz="1800" b="1" dirty="0" smtClean="0">
                <a:latin typeface="Arial" charset="0"/>
                <a:cs typeface="Arial" charset="0"/>
              </a:rPr>
              <a:t>55 </a:t>
            </a:r>
            <a:r>
              <a:rPr lang="lv-LV" altLang="lv-LV" sz="1800" dirty="0" smtClean="0">
                <a:latin typeface="Arial" charset="0"/>
                <a:cs typeface="Arial" charset="0"/>
              </a:rPr>
              <a:t>tuviniekiem-atbalsta sniedzējiem. </a:t>
            </a:r>
          </a:p>
          <a:p>
            <a:pPr marL="107950" indent="0">
              <a:buFont typeface="Wingdings 3" pitchFamily="18" charset="2"/>
              <a:buNone/>
            </a:pPr>
            <a:endParaRPr lang="lv-LV" altLang="lv-LV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Izvirzītā </a:t>
            </a:r>
            <a:r>
              <a:rPr lang="lv-LV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projekta </a:t>
            </a:r>
            <a:r>
              <a:rPr lang="lv-LV" sz="24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mērķa sasniegšanai tika:</a:t>
            </a:r>
            <a:r>
              <a:rPr lang="lv-LV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v-LV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66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Persona pati pieņem lēmumus par savu dzīvi, bet ja nepieciešams, tiek nodrošināts atbalsts.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lv-LV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Starp personu ar garīga rakstura traucējumiem un atbalsta personu jāpastāv </a:t>
            </a:r>
            <a:r>
              <a:rPr lang="lv-LV" b="1" dirty="0" smtClean="0"/>
              <a:t>uzticības pilnām attiecībām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lv-LV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Atbalsta persona var būt: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lv-LV" dirty="0" smtClean="0"/>
              <a:t>Tuvinieks, draugs, kaimiņš, kuru cilvēks ir izvēlējies (uzticības attiecības)</a:t>
            </a:r>
          </a:p>
          <a:p>
            <a:pPr marL="393192" lvl="1" indent="0" fontAlgn="auto">
              <a:spcBef>
                <a:spcPts val="324"/>
              </a:spcBef>
              <a:spcAft>
                <a:spcPts val="0"/>
              </a:spcAft>
              <a:buNone/>
              <a:defRPr/>
            </a:pPr>
            <a:endParaRPr lang="lv-LV" dirty="0" smtClean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lv-LV" dirty="0" smtClean="0"/>
              <a:t>Profesionāls atbalsta sniedzējs: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lv-LV" dirty="0" smtClean="0"/>
              <a:t>Ja nav tuvinieku vai draugu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lv-LV" dirty="0" smtClean="0"/>
              <a:t>Ja nevēlas nevienu no tuviniekiem vai draugiem un vēlas profesionālu atbalsta sniedzēju</a:t>
            </a:r>
          </a:p>
          <a:p>
            <a:pPr marL="630936" lvl="2" indent="0" fontAlgn="auto">
              <a:spcAft>
                <a:spcPts val="0"/>
              </a:spcAft>
              <a:buNone/>
              <a:defRPr/>
            </a:pPr>
            <a:endParaRPr lang="lv-LV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Atbalsta personu ieteikumi nav juridiski saistoši, bet var būt noteikts pienākums konsultēties konkrētā jomā, pirms lēmuma pieņemšanas.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lv-LV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/>
              <a:t>Atbalsta persona palīdz atbalstītajai personai izprast informāciju, pieņemt lēmumus, pamatojoties uz viņa/viņas vēlmēm, izskaidrot atbalstāmā pozīciju trešajām pusēm un komunicēt ar </a:t>
            </a:r>
            <a:r>
              <a:rPr lang="lv-LV" dirty="0" smtClean="0"/>
              <a:t>tām.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dirty="0" smtClean="0"/>
              <a:t>Kas ir atbalstītā </a:t>
            </a:r>
            <a:r>
              <a:rPr lang="lv-LV" dirty="0" err="1" smtClean="0"/>
              <a:t>lemtspēja</a:t>
            </a:r>
            <a:r>
              <a:rPr lang="lv-LV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83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lv-LV" sz="2000" b="1" dirty="0">
                <a:latin typeface="Arial" pitchFamily="34" charset="0"/>
                <a:ea typeface="+mj-ea"/>
                <a:cs typeface="Arial" pitchFamily="34" charset="0"/>
              </a:rPr>
              <a:t>Kāpēc atbalstītā lēmumu pieņemšana ir labāka nekā aizgādnība?</a:t>
            </a:r>
            <a:endParaRPr lang="en-US" sz="20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lv-LV" sz="1600" dirty="0">
                <a:latin typeface="Arial" pitchFamily="34" charset="0"/>
                <a:cs typeface="Arial" pitchFamily="34" charset="0"/>
              </a:rPr>
              <a:t>Atbalsta personas iecelšana </a:t>
            </a:r>
            <a:r>
              <a:rPr lang="lv-LV" sz="1600" b="1" dirty="0">
                <a:latin typeface="Arial" pitchFamily="34" charset="0"/>
                <a:cs typeface="Arial" pitchFamily="34" charset="0"/>
              </a:rPr>
              <a:t>neietekmē personas rīcībspēju </a:t>
            </a:r>
            <a:r>
              <a:rPr lang="lv-LV" sz="1600" dirty="0">
                <a:latin typeface="Arial" pitchFamily="34" charset="0"/>
                <a:cs typeface="Arial" pitchFamily="34" charset="0"/>
              </a:rPr>
              <a:t>(t.i. persona pilnībā saglabā rīcībspēju un saņem sev nepieciešamo atbalstu).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lv-LV" sz="1600" dirty="0">
              <a:latin typeface="Arial" pitchFamily="34" charset="0"/>
              <a:cs typeface="Arial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lv-LV" sz="1600" dirty="0">
                <a:latin typeface="Arial" pitchFamily="34" charset="0"/>
                <a:cs typeface="Arial" pitchFamily="34" charset="0"/>
              </a:rPr>
              <a:t>Atbalsta personu </a:t>
            </a:r>
            <a:r>
              <a:rPr lang="lv-LV" sz="1600" b="1" dirty="0">
                <a:latin typeface="Arial" pitchFamily="34" charset="0"/>
                <a:cs typeface="Arial" pitchFamily="34" charset="0"/>
              </a:rPr>
              <a:t>nevar nozīmēt pret personas gribu.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lv-LV" sz="1600" dirty="0">
              <a:latin typeface="Arial" pitchFamily="34" charset="0"/>
              <a:cs typeface="Arial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lv-LV" sz="1600" dirty="0">
                <a:latin typeface="Arial" pitchFamily="34" charset="0"/>
                <a:cs typeface="Arial" pitchFamily="34" charset="0"/>
              </a:rPr>
              <a:t>Atbalsta personas un atbalstītās personas </a:t>
            </a:r>
            <a:r>
              <a:rPr lang="lv-LV" sz="1600" b="1" dirty="0">
                <a:latin typeface="Arial" pitchFamily="34" charset="0"/>
                <a:cs typeface="Arial" pitchFamily="34" charset="0"/>
              </a:rPr>
              <a:t>attiecībās ir jāpastāv uzticībai.</a:t>
            </a:r>
            <a:r>
              <a:rPr lang="lv-LV" sz="1600" dirty="0">
                <a:latin typeface="Arial" pitchFamily="34" charset="0"/>
                <a:cs typeface="Arial" pitchFamily="34" charset="0"/>
              </a:rPr>
              <a:t> Atbalsta persona var rīkoties tikai saskaņā ar atbalstītās personas gribu un vēlmēm/norādījumiem.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lv-LV" sz="1600" dirty="0">
              <a:latin typeface="Arial" pitchFamily="34" charset="0"/>
              <a:cs typeface="Arial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lv-LV" sz="1600" dirty="0">
                <a:latin typeface="Arial" pitchFamily="34" charset="0"/>
                <a:cs typeface="Arial" pitchFamily="34" charset="0"/>
              </a:rPr>
              <a:t>Atbalsta persona </a:t>
            </a:r>
            <a:r>
              <a:rPr lang="lv-LV" sz="1600" b="1" dirty="0">
                <a:latin typeface="Arial" pitchFamily="34" charset="0"/>
                <a:cs typeface="Arial" pitchFamily="34" charset="0"/>
              </a:rPr>
              <a:t>palīdz</a:t>
            </a:r>
            <a:r>
              <a:rPr lang="lv-LV" sz="1600" dirty="0">
                <a:latin typeface="Arial" pitchFamily="34" charset="0"/>
                <a:cs typeface="Arial" pitchFamily="34" charset="0"/>
              </a:rPr>
              <a:t> atbalstītajai personai </a:t>
            </a:r>
            <a:r>
              <a:rPr lang="lv-LV" sz="1600" b="1" dirty="0">
                <a:latin typeface="Arial" pitchFamily="34" charset="0"/>
                <a:cs typeface="Arial" pitchFamily="34" charset="0"/>
              </a:rPr>
              <a:t>izprast informāciju</a:t>
            </a:r>
            <a:r>
              <a:rPr lang="lv-LV" sz="1600" dirty="0">
                <a:latin typeface="Arial" pitchFamily="34" charset="0"/>
                <a:cs typeface="Arial" pitchFamily="34" charset="0"/>
              </a:rPr>
              <a:t>, pieņemt </a:t>
            </a:r>
            <a:r>
              <a:rPr lang="lv-LV" sz="1600" b="1" dirty="0">
                <a:latin typeface="Arial" pitchFamily="34" charset="0"/>
                <a:cs typeface="Arial" pitchFamily="34" charset="0"/>
              </a:rPr>
              <a:t>lēmumus, pamatojoties uz viņa/viņas vēlmēm, izskaidrot</a:t>
            </a:r>
            <a:r>
              <a:rPr lang="lv-LV" sz="1600" dirty="0">
                <a:latin typeface="Arial" pitchFamily="34" charset="0"/>
                <a:cs typeface="Arial" pitchFamily="34" charset="0"/>
              </a:rPr>
              <a:t> atbalstāmā pozīciju trešajām pusēm</a:t>
            </a:r>
            <a:r>
              <a:rPr lang="lv-LV" sz="1600" b="1" dirty="0">
                <a:latin typeface="Arial" pitchFamily="34" charset="0"/>
                <a:cs typeface="Arial" pitchFamily="34" charset="0"/>
              </a:rPr>
              <a:t> un komunicēt</a:t>
            </a:r>
            <a:r>
              <a:rPr lang="lv-LV" sz="1600" dirty="0">
                <a:latin typeface="Arial" pitchFamily="34" charset="0"/>
                <a:cs typeface="Arial" pitchFamily="34" charset="0"/>
              </a:rPr>
              <a:t> ar tām.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en-US" sz="27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35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dirty="0"/>
              <a:t>P</a:t>
            </a:r>
            <a:r>
              <a:rPr lang="lv-LV" sz="2400" dirty="0" smtClean="0"/>
              <a:t>rojekta 20 mēnešos paveiktais:</a:t>
            </a:r>
            <a:endParaRPr lang="lv-LV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810348"/>
          </a:xfrm>
        </p:spPr>
        <p:txBody>
          <a:bodyPr/>
          <a:lstStyle/>
          <a:p>
            <a:pPr marL="452437" indent="-342900">
              <a:buAutoNum type="arabicParenR"/>
            </a:pPr>
            <a:r>
              <a:rPr lang="lv-LV" sz="1800" dirty="0"/>
              <a:t>P</a:t>
            </a:r>
            <a:r>
              <a:rPr lang="lv-LV" sz="1800" dirty="0" smtClean="0"/>
              <a:t>rojektā iesaistīti </a:t>
            </a:r>
            <a:r>
              <a:rPr lang="lv-LV" sz="1800" dirty="0"/>
              <a:t>tiešā atbalsta saņēmēji- </a:t>
            </a:r>
            <a:r>
              <a:rPr lang="lv-LV" sz="1800" b="1" dirty="0"/>
              <a:t>28 personas </a:t>
            </a:r>
            <a:r>
              <a:rPr lang="lv-LV" sz="1800" dirty="0"/>
              <a:t>ar garīga rakstura </a:t>
            </a:r>
            <a:r>
              <a:rPr lang="lv-LV" sz="1800" dirty="0" smtClean="0"/>
              <a:t>traucējumiem </a:t>
            </a:r>
            <a:r>
              <a:rPr lang="lv-LV" sz="1800" dirty="0" smtClean="0"/>
              <a:t>un </a:t>
            </a:r>
            <a:r>
              <a:rPr lang="lv-LV" sz="1800" b="1" dirty="0" smtClean="0"/>
              <a:t>55 </a:t>
            </a:r>
            <a:r>
              <a:rPr lang="lv-LV" sz="1800" b="1" dirty="0" smtClean="0"/>
              <a:t>tuvinieki atbalsta- sniedzēji</a:t>
            </a:r>
            <a:r>
              <a:rPr lang="lv-LV" sz="1800" dirty="0" smtClean="0"/>
              <a:t>;</a:t>
            </a:r>
          </a:p>
          <a:p>
            <a:pPr marL="452437" indent="-342900">
              <a:buAutoNum type="arabicParenR"/>
            </a:pPr>
            <a:r>
              <a:rPr lang="lv-LV" sz="1800" dirty="0" smtClean="0"/>
              <a:t>Notikuši 11 semināri tuviniekiem atbalsta sniedzējiem no visiem Latvijas reģioniem;</a:t>
            </a:r>
          </a:p>
          <a:p>
            <a:pPr marL="452437" indent="-342900">
              <a:buAutoNum type="arabicParenR"/>
            </a:pPr>
            <a:r>
              <a:rPr lang="lv-LV" sz="1800" dirty="0" smtClean="0"/>
              <a:t>Noticis regulārs darbs gan ar tiešajiem atbalsta saņēmējiem, gan tuviniekiem;</a:t>
            </a:r>
          </a:p>
          <a:p>
            <a:pPr marL="452437" indent="-342900">
              <a:buAutoNum type="arabicParenR"/>
            </a:pPr>
            <a:r>
              <a:rPr lang="lv-LV" sz="1800" dirty="0" smtClean="0"/>
              <a:t>8 eksperti (t.sk. visi 5 RC ZELDA darbinieki) apmācīti uz personu vērstās domāšanas un plānošanas metodēs;</a:t>
            </a:r>
          </a:p>
          <a:p>
            <a:pPr marL="452437" indent="-342900">
              <a:buAutoNum type="arabicParenR"/>
            </a:pPr>
            <a:r>
              <a:rPr lang="lv-LV" sz="1800" dirty="0" smtClean="0"/>
              <a:t>Atbalsta personas pakalpojumu šobrīd nodrošina 4 RC ZELDA darbinieki un 1 brīvprātīgais palīdz atbalsta loka veidošanas aktivitātēs;</a:t>
            </a:r>
          </a:p>
          <a:p>
            <a:pPr marL="452437" indent="-342900">
              <a:buAutoNum type="arabicParenR"/>
            </a:pPr>
            <a:r>
              <a:rPr lang="lv-LV" sz="1800" dirty="0" smtClean="0"/>
              <a:t>Notikusi mācību vizīte uz Čehiju; ārpus projekta bijusi iespēja iepazīt Bulgārijas pieredzi</a:t>
            </a:r>
            <a:r>
              <a:rPr lang="lv-LV" sz="1800" dirty="0"/>
              <a:t>; </a:t>
            </a:r>
            <a:r>
              <a:rPr lang="lv-LV" sz="1800" dirty="0" smtClean="0"/>
              <a:t>notikušas </a:t>
            </a:r>
            <a:r>
              <a:rPr lang="lv-LV" sz="1800" dirty="0"/>
              <a:t>konsultācijas ar Čehijas </a:t>
            </a:r>
            <a:r>
              <a:rPr lang="lv-LV" sz="1800" dirty="0" smtClean="0"/>
              <a:t>partneri;</a:t>
            </a:r>
          </a:p>
          <a:p>
            <a:pPr marL="452437" indent="-342900">
              <a:buAutoNum type="arabicParenR"/>
            </a:pPr>
            <a:r>
              <a:rPr lang="lv-LV" sz="1800" dirty="0" smtClean="0"/>
              <a:t>Izdota rokasgrāmata par atbalstīto </a:t>
            </a:r>
            <a:r>
              <a:rPr lang="lv-LV" sz="1800" dirty="0" err="1" smtClean="0"/>
              <a:t>lemtspēju</a:t>
            </a:r>
            <a:r>
              <a:rPr lang="lv-LV" sz="1800" dirty="0" smtClean="0"/>
              <a:t>;</a:t>
            </a:r>
          </a:p>
          <a:p>
            <a:pPr marL="452437" indent="-342900">
              <a:buAutoNum type="arabicParenR"/>
            </a:pPr>
            <a:endParaRPr lang="lv-LV" sz="1800" dirty="0" smtClean="0"/>
          </a:p>
          <a:p>
            <a:pPr marL="452437" indent="-342900">
              <a:buAutoNum type="arabicParenR"/>
            </a:pPr>
            <a:endParaRPr lang="lv-LV" sz="1800" dirty="0" smtClean="0"/>
          </a:p>
          <a:p>
            <a:pPr marL="452437" indent="-342900">
              <a:buAutoNum type="arabicParenR"/>
            </a:pPr>
            <a:endParaRPr lang="lv-LV" sz="1800" dirty="0"/>
          </a:p>
        </p:txBody>
      </p:sp>
    </p:spTree>
    <p:extLst>
      <p:ext uri="{BB962C8B-B14F-4D97-AF65-F5344CB8AC3E}">
        <p14:creationId xmlns:p14="http://schemas.microsoft.com/office/powerpoint/2010/main" val="216968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altLang="lv-LV" sz="2400" b="1" dirty="0" smtClean="0">
                <a:latin typeface="Arial" charset="0"/>
                <a:cs typeface="Arial" charset="0"/>
              </a:rPr>
              <a:t>Ir izveidota un testēta Latvijai jauna personu ar  garīga rakstura traucējumiem </a:t>
            </a:r>
            <a:r>
              <a:rPr lang="lv-LV" altLang="lv-LV" sz="2400" dirty="0" smtClean="0">
                <a:latin typeface="Arial" charset="0"/>
                <a:cs typeface="Arial" charset="0"/>
              </a:rPr>
              <a:t>atbalsta metode, radot nepieciešamos priekšnoteikumus turpmākai atbalstītās </a:t>
            </a:r>
            <a:r>
              <a:rPr lang="lv-LV" altLang="lv-LV" sz="2400" dirty="0" err="1" smtClean="0">
                <a:latin typeface="Arial" charset="0"/>
                <a:cs typeface="Arial" charset="0"/>
              </a:rPr>
              <a:t>lemtspējas</a:t>
            </a:r>
            <a:r>
              <a:rPr lang="lv-LV" altLang="lv-LV" sz="2400" dirty="0" smtClean="0">
                <a:latin typeface="Arial" charset="0"/>
                <a:cs typeface="Arial" charset="0"/>
              </a:rPr>
              <a:t> mehānisma ieviešanai. </a:t>
            </a:r>
          </a:p>
          <a:p>
            <a:endParaRPr lang="lv-LV" altLang="lv-LV" sz="2400" dirty="0" smtClean="0">
              <a:latin typeface="Arial" charset="0"/>
              <a:cs typeface="Arial" charset="0"/>
            </a:endParaRPr>
          </a:p>
          <a:p>
            <a:r>
              <a:rPr lang="lv-LV" altLang="lv-LV" sz="2400" dirty="0" smtClean="0">
                <a:latin typeface="Arial" charset="0"/>
                <a:cs typeface="Arial" charset="0"/>
              </a:rPr>
              <a:t>Projektā iesaistītās personas ir uzlabojušas patstāvīgas dzīves prasmes un izveidotā atbalsta tīkla veidolā radušas atbalsta resursu nākotnei.</a:t>
            </a:r>
          </a:p>
          <a:p>
            <a:pPr marL="109537" indent="0">
              <a:buNone/>
            </a:pPr>
            <a:endParaRPr lang="lv-LV" altLang="lv-LV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Projekta rezultātā </a:t>
            </a: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275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Juridiskajos jautājumos;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lv-LV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Finanšu jautājumos;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lv-LV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Ikdienas </a:t>
            </a:r>
            <a:r>
              <a:rPr lang="lv-LV" dirty="0"/>
              <a:t>dzīves/t.sk. aprūpes </a:t>
            </a:r>
            <a:r>
              <a:rPr lang="lv-LV" dirty="0" smtClean="0"/>
              <a:t>jautājumos;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lv-LV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Veselības </a:t>
            </a:r>
            <a:r>
              <a:rPr lang="lv-LV" dirty="0"/>
              <a:t>aprūpes jautājumos (līdz ārsta </a:t>
            </a:r>
            <a:r>
              <a:rPr lang="lv-LV" dirty="0" smtClean="0"/>
              <a:t>kabinetam);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lv-LV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lv-LV" dirty="0" smtClean="0"/>
              <a:t>Personas </a:t>
            </a:r>
            <a:r>
              <a:rPr lang="lv-LV" dirty="0"/>
              <a:t>atbalsta loka </a:t>
            </a:r>
            <a:r>
              <a:rPr lang="lv-LV" dirty="0" smtClean="0"/>
              <a:t>veidošanā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lv-LV" dirty="0" smtClean="0"/>
          </a:p>
          <a:p>
            <a:pPr marL="109728" indent="0" fontAlgn="auto">
              <a:spcAft>
                <a:spcPts val="0"/>
              </a:spcAft>
              <a:buNone/>
              <a:defRPr/>
            </a:pPr>
            <a:r>
              <a:rPr lang="lv-LV" dirty="0" smtClean="0"/>
              <a:t>Atbalsts tika sniegts, izmantojot uz </a:t>
            </a:r>
            <a:r>
              <a:rPr lang="lv-LV" b="1" dirty="0" smtClean="0"/>
              <a:t>personu vērstās domāšanas un plānošanas metodes</a:t>
            </a:r>
            <a:r>
              <a:rPr lang="lv-LV" dirty="0" smtClean="0"/>
              <a:t>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lv-LV" sz="2400" dirty="0" smtClean="0"/>
              <a:t>RC ZELDA atbalsta personas nodrošināja atbalstu lēmumu pieņemšanā 5 dzīves jomās: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06930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Kas ir uz personu v</a:t>
            </a:r>
            <a:r>
              <a:rPr lang="lv-LV" sz="2400" smtClean="0"/>
              <a:t>ērstā domāšana un plānošana?</a:t>
            </a:r>
            <a:endParaRPr lang="lv-LV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810348"/>
          </a:xfrm>
        </p:spPr>
        <p:txBody>
          <a:bodyPr/>
          <a:lstStyle/>
          <a:p>
            <a:pPr eaLnBrk="1" hangingPunct="1"/>
            <a:r>
              <a:rPr lang="lv-LV" altLang="lv-LV" sz="2000" dirty="0" smtClean="0"/>
              <a:t>Metožu kopums</a:t>
            </a:r>
          </a:p>
          <a:p>
            <a:pPr eaLnBrk="1" hangingPunct="1"/>
            <a:r>
              <a:rPr lang="lv-LV" altLang="lv-LV" sz="2000" dirty="0" smtClean="0"/>
              <a:t>Izmantojot, šīs metodes tiek plānots </a:t>
            </a:r>
            <a:r>
              <a:rPr lang="lv-LV" altLang="lv-LV" sz="2000" b="1" dirty="0" smtClean="0"/>
              <a:t>kopā ar personu </a:t>
            </a:r>
            <a:r>
              <a:rPr lang="lv-LV" altLang="lv-LV" sz="2000" dirty="0" smtClean="0"/>
              <a:t>nevis personas vietā</a:t>
            </a:r>
          </a:p>
          <a:p>
            <a:pPr eaLnBrk="1" hangingPunct="1"/>
            <a:r>
              <a:rPr lang="lv-LV" altLang="lv-LV" sz="2000" dirty="0" smtClean="0"/>
              <a:t>Metodes palīdz personai domāt par to, kas šobrīd ir svarīgs personas dzīvē un ko persona vēlas sasniegt nākotnē</a:t>
            </a:r>
          </a:p>
          <a:p>
            <a:pPr eaLnBrk="1" hangingPunct="1"/>
            <a:r>
              <a:rPr lang="lv-LV" altLang="lv-LV" sz="2000" dirty="0" smtClean="0"/>
              <a:t>Metodes palīdz atklāt, aprakstīt jeb artikulēt un nodrošināt tādu dzīvi, kādu vēlas pati atbalstāmā persona, nevis personas ģimenes locekļi vai sociālo pakalpojumu sniedzēji.</a:t>
            </a:r>
          </a:p>
          <a:p>
            <a:pPr eaLnBrk="1" hangingPunct="1"/>
            <a:r>
              <a:rPr lang="lv-LV" altLang="lv-LV" sz="2000" dirty="0" smtClean="0"/>
              <a:t>Ar šo metožu palīdzību atbalsta sniedzēji spēj pievērst uzmanību līdzsvaram starp to, kas pašai atbalstāmajai personai ir svarīgs un to, kas ir svarīgs atbalstāmās personas interesēs (īpaši no veselības un drošības viedokļa)</a:t>
            </a:r>
          </a:p>
          <a:p>
            <a:pPr eaLnBrk="1" hangingPunct="1"/>
            <a:r>
              <a:rPr lang="lv-LV" altLang="lv-LV" sz="2000" dirty="0" smtClean="0"/>
              <a:t>Tiek ņemtas vērā katras personas tiesības riskēt un pieļaut kļūdas, kā arī vērsties pēc palīdzības, lai pieņemtu nozīmīgus lēmumus. </a:t>
            </a:r>
          </a:p>
          <a:p>
            <a:pPr eaLnBrk="1" hangingPunct="1">
              <a:buFont typeface="Wingdings 3" pitchFamily="18" charset="2"/>
              <a:buNone/>
            </a:pPr>
            <a:endParaRPr lang="lv-LV" sz="2000" dirty="0" smtClean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1_Concourse 1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FFFFFF"/>
      </a:accent3>
      <a:accent4>
        <a:srgbClr val="000000"/>
      </a:accent4>
      <a:accent5>
        <a:srgbClr val="ADCEDC"/>
      </a:accent5>
      <a:accent6>
        <a:srgbClr val="C51B23"/>
      </a:accent6>
      <a:hlink>
        <a:srgbClr val="FF8119"/>
      </a:hlink>
      <a:folHlink>
        <a:srgbClr val="44B9E8"/>
      </a:folHlink>
    </a:clrScheme>
    <a:fontScheme name="1_Concourse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ncourse 1">
        <a:dk1>
          <a:srgbClr val="000000"/>
        </a:dk1>
        <a:lt1>
          <a:srgbClr val="FFFFFF"/>
        </a:lt1>
        <a:dk2>
          <a:srgbClr val="464646"/>
        </a:dk2>
        <a:lt2>
          <a:srgbClr val="DEF5FA"/>
        </a:lt2>
        <a:accent1>
          <a:srgbClr val="2DA2BF"/>
        </a:accent1>
        <a:accent2>
          <a:srgbClr val="DA1F28"/>
        </a:accent2>
        <a:accent3>
          <a:srgbClr val="FFFFFF"/>
        </a:accent3>
        <a:accent4>
          <a:srgbClr val="000000"/>
        </a:accent4>
        <a:accent5>
          <a:srgbClr val="ADCEDC"/>
        </a:accent5>
        <a:accent6>
          <a:srgbClr val="C51B23"/>
        </a:accent6>
        <a:hlink>
          <a:srgbClr val="FF8119"/>
        </a:hlink>
        <a:folHlink>
          <a:srgbClr val="44B9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1177</TotalTime>
  <Words>1724</Words>
  <Application>Microsoft Office PowerPoint</Application>
  <PresentationFormat>On-screen Show (4:3)</PresentationFormat>
  <Paragraphs>215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1_Concourse</vt:lpstr>
      <vt:lpstr>Concourse</vt:lpstr>
      <vt:lpstr>RC ZELDA pilotprojekta «Atbalstītās lemtspējas ieviešana Latvijā» īstenošana  2016. gada 25. aprīlis – 8.aktivitāte – Konference par atbalstīto lemtspēju /I.Leimane-Veldmeijere/</vt:lpstr>
      <vt:lpstr>Projekta mērķis</vt:lpstr>
      <vt:lpstr>Izvirzītā projekta mērķa sasniegšanai tika: </vt:lpstr>
      <vt:lpstr>Kas ir atbalstītā lemtspēja?</vt:lpstr>
      <vt:lpstr>PowerPoint Presentation</vt:lpstr>
      <vt:lpstr>Projekta 20 mēnešos paveiktais:</vt:lpstr>
      <vt:lpstr>Projekta rezultātā </vt:lpstr>
      <vt:lpstr>RC ZELDA atbalsta personas nodrošināja atbalstu lēmumu pieņemšanā 5 dzīves jomās:</vt:lpstr>
      <vt:lpstr>Kas ir uz personu vērstā domāšana un plānošana?</vt:lpstr>
      <vt:lpstr>No toksiskās vides uz dziedējošu vidi </vt:lpstr>
      <vt:lpstr>PowerPoint Presentation</vt:lpstr>
      <vt:lpstr>Uz personu vērsts atbalsta plāns</vt:lpstr>
      <vt:lpstr> Kā veidot  atbalsta plānus?:</vt:lpstr>
      <vt:lpstr>Kur plānu var izmantot?:</vt:lpstr>
      <vt:lpstr>Kā mēs izmantojam plānus  RC ZELDA:</vt:lpstr>
      <vt:lpstr>Biežākie plānu mērķi</vt:lpstr>
      <vt:lpstr>RC ZELDA tiešā atbalsta saņēmēji:</vt:lpstr>
      <vt:lpstr>Daži lēmumu piemēri (kādos bijis nepieciešams atbalsts) I</vt:lpstr>
      <vt:lpstr>Daži lēmumu piemēri (kādos bijis nepieciešams atbalsts) II</vt:lpstr>
      <vt:lpstr>Ko esam mācījušies</vt:lpstr>
      <vt:lpstr>Ko esam mācījušies</vt:lpstr>
      <vt:lpstr>Maikls Bahs (Kanāda) par atbalstīto lemtspēju: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Juridiskie aspekti</dc:title>
  <dc:creator>user</dc:creator>
  <cp:lastModifiedBy>NEO</cp:lastModifiedBy>
  <cp:revision>95</cp:revision>
  <cp:lastPrinted>2016-01-29T07:39:44Z</cp:lastPrinted>
  <dcterms:created xsi:type="dcterms:W3CDTF">2015-02-10T12:28:36Z</dcterms:created>
  <dcterms:modified xsi:type="dcterms:W3CDTF">2016-04-21T12:44:42Z</dcterms:modified>
</cp:coreProperties>
</file>